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1" r:id="rId1"/>
  </p:sldMasterIdLst>
  <p:notesMasterIdLst>
    <p:notesMasterId r:id="rId100"/>
  </p:notesMasterIdLst>
  <p:sldIdLst>
    <p:sldId id="408" r:id="rId2"/>
    <p:sldId id="310" r:id="rId3"/>
    <p:sldId id="308" r:id="rId4"/>
    <p:sldId id="309" r:id="rId5"/>
    <p:sldId id="311" r:id="rId6"/>
    <p:sldId id="312" r:id="rId7"/>
    <p:sldId id="313" r:id="rId8"/>
    <p:sldId id="314" r:id="rId9"/>
    <p:sldId id="315" r:id="rId10"/>
    <p:sldId id="316" r:id="rId11"/>
    <p:sldId id="317" r:id="rId12"/>
    <p:sldId id="318" r:id="rId13"/>
    <p:sldId id="319" r:id="rId14"/>
    <p:sldId id="321" r:id="rId15"/>
    <p:sldId id="322" r:id="rId16"/>
    <p:sldId id="323" r:id="rId17"/>
    <p:sldId id="324" r:id="rId18"/>
    <p:sldId id="325" r:id="rId19"/>
    <p:sldId id="326" r:id="rId20"/>
    <p:sldId id="327" r:id="rId21"/>
    <p:sldId id="328" r:id="rId22"/>
    <p:sldId id="329" r:id="rId23"/>
    <p:sldId id="330" r:id="rId24"/>
    <p:sldId id="331" r:id="rId25"/>
    <p:sldId id="332" r:id="rId26"/>
    <p:sldId id="333" r:id="rId27"/>
    <p:sldId id="334" r:id="rId28"/>
    <p:sldId id="335" r:id="rId29"/>
    <p:sldId id="336" r:id="rId30"/>
    <p:sldId id="337" r:id="rId31"/>
    <p:sldId id="338" r:id="rId32"/>
    <p:sldId id="339" r:id="rId33"/>
    <p:sldId id="340" r:id="rId34"/>
    <p:sldId id="341" r:id="rId35"/>
    <p:sldId id="343" r:id="rId36"/>
    <p:sldId id="344" r:id="rId37"/>
    <p:sldId id="345" r:id="rId38"/>
    <p:sldId id="346" r:id="rId39"/>
    <p:sldId id="348" r:id="rId40"/>
    <p:sldId id="349" r:id="rId41"/>
    <p:sldId id="350" r:id="rId42"/>
    <p:sldId id="351" r:id="rId43"/>
    <p:sldId id="352" r:id="rId44"/>
    <p:sldId id="353" r:id="rId45"/>
    <p:sldId id="354" r:id="rId46"/>
    <p:sldId id="355" r:id="rId47"/>
    <p:sldId id="356" r:id="rId48"/>
    <p:sldId id="357" r:id="rId49"/>
    <p:sldId id="358" r:id="rId50"/>
    <p:sldId id="359" r:id="rId51"/>
    <p:sldId id="360" r:id="rId52"/>
    <p:sldId id="361" r:id="rId53"/>
    <p:sldId id="362" r:id="rId54"/>
    <p:sldId id="363" r:id="rId55"/>
    <p:sldId id="364" r:id="rId56"/>
    <p:sldId id="365" r:id="rId57"/>
    <p:sldId id="366" r:id="rId58"/>
    <p:sldId id="367" r:id="rId59"/>
    <p:sldId id="368" r:id="rId60"/>
    <p:sldId id="369" r:id="rId61"/>
    <p:sldId id="370" r:id="rId62"/>
    <p:sldId id="371" r:id="rId63"/>
    <p:sldId id="373" r:id="rId64"/>
    <p:sldId id="374" r:id="rId65"/>
    <p:sldId id="375" r:id="rId66"/>
    <p:sldId id="376" r:id="rId67"/>
    <p:sldId id="377" r:id="rId68"/>
    <p:sldId id="378" r:id="rId69"/>
    <p:sldId id="379" r:id="rId70"/>
    <p:sldId id="380" r:id="rId71"/>
    <p:sldId id="381" r:id="rId72"/>
    <p:sldId id="382" r:id="rId73"/>
    <p:sldId id="383" r:id="rId74"/>
    <p:sldId id="384" r:id="rId75"/>
    <p:sldId id="385" r:id="rId76"/>
    <p:sldId id="386" r:id="rId77"/>
    <p:sldId id="388" r:id="rId78"/>
    <p:sldId id="389" r:id="rId79"/>
    <p:sldId id="390" r:id="rId80"/>
    <p:sldId id="391" r:id="rId81"/>
    <p:sldId id="392" r:id="rId82"/>
    <p:sldId id="393" r:id="rId83"/>
    <p:sldId id="394" r:id="rId84"/>
    <p:sldId id="395" r:id="rId85"/>
    <p:sldId id="396" r:id="rId86"/>
    <p:sldId id="397" r:id="rId87"/>
    <p:sldId id="398" r:id="rId88"/>
    <p:sldId id="399" r:id="rId89"/>
    <p:sldId id="400" r:id="rId90"/>
    <p:sldId id="401" r:id="rId91"/>
    <p:sldId id="402" r:id="rId92"/>
    <p:sldId id="403" r:id="rId93"/>
    <p:sldId id="404" r:id="rId94"/>
    <p:sldId id="405" r:id="rId95"/>
    <p:sldId id="406" r:id="rId96"/>
    <p:sldId id="409" r:id="rId97"/>
    <p:sldId id="410" r:id="rId98"/>
    <p:sldId id="407" r:id="rId99"/>
  </p:sldIdLst>
  <p:sldSz cx="9144000" cy="6858000" type="screen4x3"/>
  <p:notesSz cx="6797675" cy="9926638"/>
  <p:defaultTextStyle>
    <a:defPPr>
      <a:defRPr lang="bg-BG"/>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666" y="-3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bg-BG"/>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EF4E0C89-AA3B-4D6B-AF29-59E0BF57E6B6}" type="datetimeFigureOut">
              <a:rPr lang="bg-BG"/>
              <a:pPr>
                <a:defRPr/>
              </a:pPr>
              <a:t>13.02.2014</a:t>
            </a:fld>
            <a:endParaRPr lang="bg-BG"/>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bg-BG"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bg-BG" noProof="0" smtClean="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bg-BG"/>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0CF2C75B-C0D5-446E-A8EE-652B794D6761}" type="slidenum">
              <a:rPr lang="bg-BG"/>
              <a:pPr>
                <a:defRPr/>
              </a:pPr>
              <a:t>‹#›</a:t>
            </a:fld>
            <a:endParaRPr lang="bg-B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Контейнер за изображение на слайда 1"/>
          <p:cNvSpPr>
            <a:spLocks noGrp="1" noRot="1" noChangeAspect="1" noTextEdit="1"/>
          </p:cNvSpPr>
          <p:nvPr>
            <p:ph type="sldImg"/>
          </p:nvPr>
        </p:nvSpPr>
        <p:spPr bwMode="auto">
          <a:noFill/>
          <a:ln>
            <a:solidFill>
              <a:srgbClr val="000000"/>
            </a:solidFill>
            <a:miter lim="800000"/>
            <a:headEnd/>
            <a:tailEnd/>
          </a:ln>
        </p:spPr>
      </p:sp>
      <p:sp>
        <p:nvSpPr>
          <p:cNvPr id="79874" name="Контейнер за бележки 2"/>
          <p:cNvSpPr>
            <a:spLocks noGrp="1"/>
          </p:cNvSpPr>
          <p:nvPr>
            <p:ph type="body" idx="1"/>
          </p:nvPr>
        </p:nvSpPr>
        <p:spPr bwMode="auto">
          <a:noFill/>
        </p:spPr>
        <p:txBody>
          <a:bodyPr wrap="square" numCol="1" anchor="t" anchorCtr="0" compatLnSpc="1">
            <a:prstTxWarp prst="textNoShape">
              <a:avLst/>
            </a:prstTxWarp>
          </a:bodyPr>
          <a:lstStyle/>
          <a:p>
            <a:endParaRPr lang="bg-BG" altLang="bg-BG" smtClean="0"/>
          </a:p>
        </p:txBody>
      </p:sp>
      <p:sp>
        <p:nvSpPr>
          <p:cNvPr id="79875" name="Контейнер за номер на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5B1F76-3B45-458E-BA49-B71BEFB72D46}" type="slidenum">
              <a:rPr lang="bg-BG" smtClean="0"/>
              <a:pPr/>
              <a:t>63</a:t>
            </a:fld>
            <a:endParaRPr lang="bg-BG"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Контейнер за изображение на слайда 1"/>
          <p:cNvSpPr>
            <a:spLocks noGrp="1" noRot="1" noChangeAspect="1" noTextEdit="1"/>
          </p:cNvSpPr>
          <p:nvPr>
            <p:ph type="sldImg"/>
          </p:nvPr>
        </p:nvSpPr>
        <p:spPr bwMode="auto">
          <a:noFill/>
          <a:ln>
            <a:solidFill>
              <a:srgbClr val="000000"/>
            </a:solidFill>
            <a:miter lim="800000"/>
            <a:headEnd/>
            <a:tailEnd/>
          </a:ln>
        </p:spPr>
      </p:sp>
      <p:sp>
        <p:nvSpPr>
          <p:cNvPr id="98306" name="Контейнер за бележки 2"/>
          <p:cNvSpPr>
            <a:spLocks noGrp="1"/>
          </p:cNvSpPr>
          <p:nvPr>
            <p:ph type="body" idx="1"/>
          </p:nvPr>
        </p:nvSpPr>
        <p:spPr bwMode="auto">
          <a:noFill/>
        </p:spPr>
        <p:txBody>
          <a:bodyPr wrap="square" numCol="1" anchor="t" anchorCtr="0" compatLnSpc="1">
            <a:prstTxWarp prst="textNoShape">
              <a:avLst/>
            </a:prstTxWarp>
          </a:bodyPr>
          <a:lstStyle/>
          <a:p>
            <a:endParaRPr lang="bg-BG" altLang="bg-BG" smtClean="0"/>
          </a:p>
        </p:txBody>
      </p:sp>
      <p:sp>
        <p:nvSpPr>
          <p:cNvPr id="98307" name="Контейнер за номер на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EE6302-3770-4522-8691-4464E29A3075}" type="slidenum">
              <a:rPr lang="bg-BG" smtClean="0"/>
              <a:pPr/>
              <a:t>72</a:t>
            </a:fld>
            <a:endParaRPr lang="bg-BG"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Контейнер за изображение на слайда 1"/>
          <p:cNvSpPr>
            <a:spLocks noGrp="1" noRot="1" noChangeAspect="1" noTextEdit="1"/>
          </p:cNvSpPr>
          <p:nvPr>
            <p:ph type="sldImg"/>
          </p:nvPr>
        </p:nvSpPr>
        <p:spPr bwMode="auto">
          <a:noFill/>
          <a:ln>
            <a:solidFill>
              <a:srgbClr val="000000"/>
            </a:solidFill>
            <a:miter lim="800000"/>
            <a:headEnd/>
            <a:tailEnd/>
          </a:ln>
        </p:spPr>
      </p:sp>
      <p:sp>
        <p:nvSpPr>
          <p:cNvPr id="100354" name="Контейнер за бележки 2"/>
          <p:cNvSpPr>
            <a:spLocks noGrp="1"/>
          </p:cNvSpPr>
          <p:nvPr>
            <p:ph type="body" idx="1"/>
          </p:nvPr>
        </p:nvSpPr>
        <p:spPr bwMode="auto">
          <a:noFill/>
        </p:spPr>
        <p:txBody>
          <a:bodyPr wrap="square" numCol="1" anchor="t" anchorCtr="0" compatLnSpc="1">
            <a:prstTxWarp prst="textNoShape">
              <a:avLst/>
            </a:prstTxWarp>
          </a:bodyPr>
          <a:lstStyle/>
          <a:p>
            <a:endParaRPr lang="bg-BG" altLang="bg-BG" smtClean="0"/>
          </a:p>
        </p:txBody>
      </p:sp>
      <p:sp>
        <p:nvSpPr>
          <p:cNvPr id="100355" name="Контейнер за номер на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CDA01A-7699-4247-9EA5-64396F5BD6EA}" type="slidenum">
              <a:rPr lang="bg-BG" smtClean="0"/>
              <a:pPr/>
              <a:t>73</a:t>
            </a:fld>
            <a:endParaRPr lang="bg-BG"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Контейнер за изображение на слайда 1"/>
          <p:cNvSpPr>
            <a:spLocks noGrp="1" noRot="1" noChangeAspect="1" noTextEdit="1"/>
          </p:cNvSpPr>
          <p:nvPr>
            <p:ph type="sldImg"/>
          </p:nvPr>
        </p:nvSpPr>
        <p:spPr bwMode="auto">
          <a:noFill/>
          <a:ln>
            <a:solidFill>
              <a:srgbClr val="000000"/>
            </a:solidFill>
            <a:miter lim="800000"/>
            <a:headEnd/>
            <a:tailEnd/>
          </a:ln>
        </p:spPr>
      </p:sp>
      <p:sp>
        <p:nvSpPr>
          <p:cNvPr id="102402" name="Контейнер за бележки 2"/>
          <p:cNvSpPr>
            <a:spLocks noGrp="1"/>
          </p:cNvSpPr>
          <p:nvPr>
            <p:ph type="body" idx="1"/>
          </p:nvPr>
        </p:nvSpPr>
        <p:spPr bwMode="auto">
          <a:noFill/>
        </p:spPr>
        <p:txBody>
          <a:bodyPr wrap="square" numCol="1" anchor="t" anchorCtr="0" compatLnSpc="1">
            <a:prstTxWarp prst="textNoShape">
              <a:avLst/>
            </a:prstTxWarp>
          </a:bodyPr>
          <a:lstStyle/>
          <a:p>
            <a:endParaRPr lang="bg-BG" altLang="bg-BG" smtClean="0"/>
          </a:p>
        </p:txBody>
      </p:sp>
      <p:sp>
        <p:nvSpPr>
          <p:cNvPr id="102403" name="Контейнер за номер на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6D57F3-A360-4F11-A44D-A3C11EB2C28A}" type="slidenum">
              <a:rPr lang="bg-BG" smtClean="0"/>
              <a:pPr/>
              <a:t>74</a:t>
            </a:fld>
            <a:endParaRPr lang="bg-BG"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Контейнер за изображение на слайда 1"/>
          <p:cNvSpPr>
            <a:spLocks noGrp="1" noRot="1" noChangeAspect="1" noTextEdit="1"/>
          </p:cNvSpPr>
          <p:nvPr>
            <p:ph type="sldImg"/>
          </p:nvPr>
        </p:nvSpPr>
        <p:spPr bwMode="auto">
          <a:noFill/>
          <a:ln>
            <a:solidFill>
              <a:srgbClr val="000000"/>
            </a:solidFill>
            <a:miter lim="800000"/>
            <a:headEnd/>
            <a:tailEnd/>
          </a:ln>
        </p:spPr>
      </p:sp>
      <p:sp>
        <p:nvSpPr>
          <p:cNvPr id="104450" name="Контейнер за бележки 2"/>
          <p:cNvSpPr>
            <a:spLocks noGrp="1"/>
          </p:cNvSpPr>
          <p:nvPr>
            <p:ph type="body" idx="1"/>
          </p:nvPr>
        </p:nvSpPr>
        <p:spPr bwMode="auto">
          <a:noFill/>
        </p:spPr>
        <p:txBody>
          <a:bodyPr wrap="square" numCol="1" anchor="t" anchorCtr="0" compatLnSpc="1">
            <a:prstTxWarp prst="textNoShape">
              <a:avLst/>
            </a:prstTxWarp>
          </a:bodyPr>
          <a:lstStyle/>
          <a:p>
            <a:endParaRPr lang="bg-BG" altLang="bg-BG" smtClean="0"/>
          </a:p>
        </p:txBody>
      </p:sp>
      <p:sp>
        <p:nvSpPr>
          <p:cNvPr id="104451" name="Контейнер за номер на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C7D447-A227-45D7-99B5-38F9C9346D15}" type="slidenum">
              <a:rPr lang="bg-BG" smtClean="0"/>
              <a:pPr/>
              <a:t>75</a:t>
            </a:fld>
            <a:endParaRPr lang="bg-BG"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Контейнер за изображение на слайда 1"/>
          <p:cNvSpPr>
            <a:spLocks noGrp="1" noRot="1" noChangeAspect="1" noTextEdit="1"/>
          </p:cNvSpPr>
          <p:nvPr>
            <p:ph type="sldImg"/>
          </p:nvPr>
        </p:nvSpPr>
        <p:spPr bwMode="auto">
          <a:noFill/>
          <a:ln>
            <a:solidFill>
              <a:srgbClr val="000000"/>
            </a:solidFill>
            <a:miter lim="800000"/>
            <a:headEnd/>
            <a:tailEnd/>
          </a:ln>
        </p:spPr>
      </p:sp>
      <p:sp>
        <p:nvSpPr>
          <p:cNvPr id="106498" name="Контейнер за бележки 2"/>
          <p:cNvSpPr>
            <a:spLocks noGrp="1"/>
          </p:cNvSpPr>
          <p:nvPr>
            <p:ph type="body" idx="1"/>
          </p:nvPr>
        </p:nvSpPr>
        <p:spPr bwMode="auto">
          <a:noFill/>
        </p:spPr>
        <p:txBody>
          <a:bodyPr wrap="square" numCol="1" anchor="t" anchorCtr="0" compatLnSpc="1">
            <a:prstTxWarp prst="textNoShape">
              <a:avLst/>
            </a:prstTxWarp>
          </a:bodyPr>
          <a:lstStyle/>
          <a:p>
            <a:endParaRPr lang="bg-BG" altLang="bg-BG" smtClean="0"/>
          </a:p>
        </p:txBody>
      </p:sp>
      <p:sp>
        <p:nvSpPr>
          <p:cNvPr id="106499" name="Контейнер за номер на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7F9E4E-E2DB-499E-AAF1-E3A11DBC1DA3}" type="slidenum">
              <a:rPr lang="bg-BG" smtClean="0"/>
              <a:pPr/>
              <a:t>76</a:t>
            </a:fld>
            <a:endParaRPr lang="bg-BG"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Контейнер за изображение на слайда 1"/>
          <p:cNvSpPr>
            <a:spLocks noGrp="1" noRot="1" noChangeAspect="1" noTextEdit="1"/>
          </p:cNvSpPr>
          <p:nvPr>
            <p:ph type="sldImg"/>
          </p:nvPr>
        </p:nvSpPr>
        <p:spPr bwMode="auto">
          <a:noFill/>
          <a:ln>
            <a:solidFill>
              <a:srgbClr val="000000"/>
            </a:solidFill>
            <a:miter lim="800000"/>
            <a:headEnd/>
            <a:tailEnd/>
          </a:ln>
        </p:spPr>
      </p:sp>
      <p:sp>
        <p:nvSpPr>
          <p:cNvPr id="81922" name="Контейнер за бележки 2"/>
          <p:cNvSpPr>
            <a:spLocks noGrp="1"/>
          </p:cNvSpPr>
          <p:nvPr>
            <p:ph type="body" idx="1"/>
          </p:nvPr>
        </p:nvSpPr>
        <p:spPr bwMode="auto">
          <a:noFill/>
        </p:spPr>
        <p:txBody>
          <a:bodyPr wrap="square" numCol="1" anchor="t" anchorCtr="0" compatLnSpc="1">
            <a:prstTxWarp prst="textNoShape">
              <a:avLst/>
            </a:prstTxWarp>
          </a:bodyPr>
          <a:lstStyle/>
          <a:p>
            <a:endParaRPr lang="bg-BG" altLang="bg-BG" smtClean="0"/>
          </a:p>
        </p:txBody>
      </p:sp>
      <p:sp>
        <p:nvSpPr>
          <p:cNvPr id="81923" name="Контейнер за номер на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04B346-C164-4E34-B3B4-AC453D953988}" type="slidenum">
              <a:rPr lang="bg-BG" smtClean="0"/>
              <a:pPr/>
              <a:t>64</a:t>
            </a:fld>
            <a:endParaRPr lang="bg-BG"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Контейнер за изображение на слайда 1"/>
          <p:cNvSpPr>
            <a:spLocks noGrp="1" noRot="1" noChangeAspect="1" noTextEdit="1"/>
          </p:cNvSpPr>
          <p:nvPr>
            <p:ph type="sldImg"/>
          </p:nvPr>
        </p:nvSpPr>
        <p:spPr bwMode="auto">
          <a:noFill/>
          <a:ln>
            <a:solidFill>
              <a:srgbClr val="000000"/>
            </a:solidFill>
            <a:miter lim="800000"/>
            <a:headEnd/>
            <a:tailEnd/>
          </a:ln>
        </p:spPr>
      </p:sp>
      <p:sp>
        <p:nvSpPr>
          <p:cNvPr id="83970" name="Контейнер за бележки 2"/>
          <p:cNvSpPr>
            <a:spLocks noGrp="1"/>
          </p:cNvSpPr>
          <p:nvPr>
            <p:ph type="body" idx="1"/>
          </p:nvPr>
        </p:nvSpPr>
        <p:spPr bwMode="auto">
          <a:noFill/>
        </p:spPr>
        <p:txBody>
          <a:bodyPr wrap="square" numCol="1" anchor="t" anchorCtr="0" compatLnSpc="1">
            <a:prstTxWarp prst="textNoShape">
              <a:avLst/>
            </a:prstTxWarp>
          </a:bodyPr>
          <a:lstStyle/>
          <a:p>
            <a:endParaRPr lang="bg-BG" altLang="bg-BG" smtClean="0"/>
          </a:p>
        </p:txBody>
      </p:sp>
      <p:sp>
        <p:nvSpPr>
          <p:cNvPr id="83971" name="Контейнер за номер на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90539E-5944-420F-ACD6-EC61CC184F1D}" type="slidenum">
              <a:rPr lang="bg-BG" smtClean="0"/>
              <a:pPr/>
              <a:t>65</a:t>
            </a:fld>
            <a:endParaRPr lang="bg-BG"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Контейнер за изображение на слайда 1"/>
          <p:cNvSpPr>
            <a:spLocks noGrp="1" noRot="1" noChangeAspect="1" noTextEdit="1"/>
          </p:cNvSpPr>
          <p:nvPr>
            <p:ph type="sldImg"/>
          </p:nvPr>
        </p:nvSpPr>
        <p:spPr bwMode="auto">
          <a:noFill/>
          <a:ln>
            <a:solidFill>
              <a:srgbClr val="000000"/>
            </a:solidFill>
            <a:miter lim="800000"/>
            <a:headEnd/>
            <a:tailEnd/>
          </a:ln>
        </p:spPr>
      </p:sp>
      <p:sp>
        <p:nvSpPr>
          <p:cNvPr id="86018" name="Контейнер за бележки 2"/>
          <p:cNvSpPr>
            <a:spLocks noGrp="1"/>
          </p:cNvSpPr>
          <p:nvPr>
            <p:ph type="body" idx="1"/>
          </p:nvPr>
        </p:nvSpPr>
        <p:spPr bwMode="auto">
          <a:noFill/>
        </p:spPr>
        <p:txBody>
          <a:bodyPr wrap="square" numCol="1" anchor="t" anchorCtr="0" compatLnSpc="1">
            <a:prstTxWarp prst="textNoShape">
              <a:avLst/>
            </a:prstTxWarp>
          </a:bodyPr>
          <a:lstStyle/>
          <a:p>
            <a:endParaRPr lang="bg-BG" altLang="bg-BG" smtClean="0"/>
          </a:p>
        </p:txBody>
      </p:sp>
      <p:sp>
        <p:nvSpPr>
          <p:cNvPr id="86019" name="Контейнер за номер на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95ADA3-9C8F-4E66-BDF1-8446BD795291}" type="slidenum">
              <a:rPr lang="bg-BG" smtClean="0"/>
              <a:pPr/>
              <a:t>66</a:t>
            </a:fld>
            <a:endParaRPr lang="bg-BG"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Контейнер за изображение на слайда 1"/>
          <p:cNvSpPr>
            <a:spLocks noGrp="1" noRot="1" noChangeAspect="1" noTextEdit="1"/>
          </p:cNvSpPr>
          <p:nvPr>
            <p:ph type="sldImg"/>
          </p:nvPr>
        </p:nvSpPr>
        <p:spPr bwMode="auto">
          <a:noFill/>
          <a:ln>
            <a:solidFill>
              <a:srgbClr val="000000"/>
            </a:solidFill>
            <a:miter lim="800000"/>
            <a:headEnd/>
            <a:tailEnd/>
          </a:ln>
        </p:spPr>
      </p:sp>
      <p:sp>
        <p:nvSpPr>
          <p:cNvPr id="88066" name="Контейнер за бележки 2"/>
          <p:cNvSpPr>
            <a:spLocks noGrp="1"/>
          </p:cNvSpPr>
          <p:nvPr>
            <p:ph type="body" idx="1"/>
          </p:nvPr>
        </p:nvSpPr>
        <p:spPr bwMode="auto">
          <a:noFill/>
        </p:spPr>
        <p:txBody>
          <a:bodyPr wrap="square" numCol="1" anchor="t" anchorCtr="0" compatLnSpc="1">
            <a:prstTxWarp prst="textNoShape">
              <a:avLst/>
            </a:prstTxWarp>
          </a:bodyPr>
          <a:lstStyle/>
          <a:p>
            <a:endParaRPr lang="bg-BG" altLang="bg-BG" smtClean="0"/>
          </a:p>
        </p:txBody>
      </p:sp>
      <p:sp>
        <p:nvSpPr>
          <p:cNvPr id="88067" name="Контейнер за номер на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6209B9-5197-46D6-98D0-41C337189EA9}" type="slidenum">
              <a:rPr lang="bg-BG" smtClean="0"/>
              <a:pPr/>
              <a:t>67</a:t>
            </a:fld>
            <a:endParaRPr lang="bg-BG"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Контейнер за изображение на слайда 1"/>
          <p:cNvSpPr>
            <a:spLocks noGrp="1" noRot="1" noChangeAspect="1" noTextEdit="1"/>
          </p:cNvSpPr>
          <p:nvPr>
            <p:ph type="sldImg"/>
          </p:nvPr>
        </p:nvSpPr>
        <p:spPr bwMode="auto">
          <a:noFill/>
          <a:ln>
            <a:solidFill>
              <a:srgbClr val="000000"/>
            </a:solidFill>
            <a:miter lim="800000"/>
            <a:headEnd/>
            <a:tailEnd/>
          </a:ln>
        </p:spPr>
      </p:sp>
      <p:sp>
        <p:nvSpPr>
          <p:cNvPr id="90114" name="Контейнер за бележки 2"/>
          <p:cNvSpPr>
            <a:spLocks noGrp="1"/>
          </p:cNvSpPr>
          <p:nvPr>
            <p:ph type="body" idx="1"/>
          </p:nvPr>
        </p:nvSpPr>
        <p:spPr bwMode="auto">
          <a:noFill/>
        </p:spPr>
        <p:txBody>
          <a:bodyPr wrap="square" numCol="1" anchor="t" anchorCtr="0" compatLnSpc="1">
            <a:prstTxWarp prst="textNoShape">
              <a:avLst/>
            </a:prstTxWarp>
          </a:bodyPr>
          <a:lstStyle/>
          <a:p>
            <a:endParaRPr lang="bg-BG" altLang="bg-BG" smtClean="0"/>
          </a:p>
        </p:txBody>
      </p:sp>
      <p:sp>
        <p:nvSpPr>
          <p:cNvPr id="90115" name="Контейнер за номер на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82D42C-DE18-4699-9727-88FE6A085575}" type="slidenum">
              <a:rPr lang="bg-BG" smtClean="0"/>
              <a:pPr/>
              <a:t>68</a:t>
            </a:fld>
            <a:endParaRPr lang="bg-BG"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Контейнер за изображение на слайда 1"/>
          <p:cNvSpPr>
            <a:spLocks noGrp="1" noRot="1" noChangeAspect="1" noTextEdit="1"/>
          </p:cNvSpPr>
          <p:nvPr>
            <p:ph type="sldImg"/>
          </p:nvPr>
        </p:nvSpPr>
        <p:spPr bwMode="auto">
          <a:noFill/>
          <a:ln>
            <a:solidFill>
              <a:srgbClr val="000000"/>
            </a:solidFill>
            <a:miter lim="800000"/>
            <a:headEnd/>
            <a:tailEnd/>
          </a:ln>
        </p:spPr>
      </p:sp>
      <p:sp>
        <p:nvSpPr>
          <p:cNvPr id="92162" name="Контейнер за бележки 2"/>
          <p:cNvSpPr>
            <a:spLocks noGrp="1"/>
          </p:cNvSpPr>
          <p:nvPr>
            <p:ph type="body" idx="1"/>
          </p:nvPr>
        </p:nvSpPr>
        <p:spPr bwMode="auto">
          <a:noFill/>
        </p:spPr>
        <p:txBody>
          <a:bodyPr wrap="square" numCol="1" anchor="t" anchorCtr="0" compatLnSpc="1">
            <a:prstTxWarp prst="textNoShape">
              <a:avLst/>
            </a:prstTxWarp>
          </a:bodyPr>
          <a:lstStyle/>
          <a:p>
            <a:endParaRPr lang="bg-BG" altLang="bg-BG" smtClean="0"/>
          </a:p>
        </p:txBody>
      </p:sp>
      <p:sp>
        <p:nvSpPr>
          <p:cNvPr id="92163" name="Контейнер за номер на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769FA1-1A6B-4114-9C02-21503B4E491B}" type="slidenum">
              <a:rPr lang="bg-BG" smtClean="0"/>
              <a:pPr/>
              <a:t>69</a:t>
            </a:fld>
            <a:endParaRPr lang="bg-BG"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Контейнер за изображение на слайда 1"/>
          <p:cNvSpPr>
            <a:spLocks noGrp="1" noRot="1" noChangeAspect="1" noTextEdit="1"/>
          </p:cNvSpPr>
          <p:nvPr>
            <p:ph type="sldImg"/>
          </p:nvPr>
        </p:nvSpPr>
        <p:spPr bwMode="auto">
          <a:noFill/>
          <a:ln>
            <a:solidFill>
              <a:srgbClr val="000000"/>
            </a:solidFill>
            <a:miter lim="800000"/>
            <a:headEnd/>
            <a:tailEnd/>
          </a:ln>
        </p:spPr>
      </p:sp>
      <p:sp>
        <p:nvSpPr>
          <p:cNvPr id="94210" name="Контейнер за бележки 2"/>
          <p:cNvSpPr>
            <a:spLocks noGrp="1"/>
          </p:cNvSpPr>
          <p:nvPr>
            <p:ph type="body" idx="1"/>
          </p:nvPr>
        </p:nvSpPr>
        <p:spPr bwMode="auto">
          <a:noFill/>
        </p:spPr>
        <p:txBody>
          <a:bodyPr wrap="square" numCol="1" anchor="t" anchorCtr="0" compatLnSpc="1">
            <a:prstTxWarp prst="textNoShape">
              <a:avLst/>
            </a:prstTxWarp>
          </a:bodyPr>
          <a:lstStyle/>
          <a:p>
            <a:endParaRPr lang="bg-BG" altLang="bg-BG" smtClean="0"/>
          </a:p>
        </p:txBody>
      </p:sp>
      <p:sp>
        <p:nvSpPr>
          <p:cNvPr id="94211" name="Контейнер за номер на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D05F7D-7EB1-4AAB-8E6D-BEBE24F69584}" type="slidenum">
              <a:rPr lang="bg-BG" smtClean="0"/>
              <a:pPr/>
              <a:t>70</a:t>
            </a:fld>
            <a:endParaRPr lang="bg-BG"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Контейнер за изображение на слайда 1"/>
          <p:cNvSpPr>
            <a:spLocks noGrp="1" noRot="1" noChangeAspect="1" noTextEdit="1"/>
          </p:cNvSpPr>
          <p:nvPr>
            <p:ph type="sldImg"/>
          </p:nvPr>
        </p:nvSpPr>
        <p:spPr bwMode="auto">
          <a:noFill/>
          <a:ln>
            <a:solidFill>
              <a:srgbClr val="000000"/>
            </a:solidFill>
            <a:miter lim="800000"/>
            <a:headEnd/>
            <a:tailEnd/>
          </a:ln>
        </p:spPr>
      </p:sp>
      <p:sp>
        <p:nvSpPr>
          <p:cNvPr id="96258" name="Контейнер за бележки 2"/>
          <p:cNvSpPr>
            <a:spLocks noGrp="1"/>
          </p:cNvSpPr>
          <p:nvPr>
            <p:ph type="body" idx="1"/>
          </p:nvPr>
        </p:nvSpPr>
        <p:spPr bwMode="auto">
          <a:noFill/>
        </p:spPr>
        <p:txBody>
          <a:bodyPr wrap="square" numCol="1" anchor="t" anchorCtr="0" compatLnSpc="1">
            <a:prstTxWarp prst="textNoShape">
              <a:avLst/>
            </a:prstTxWarp>
          </a:bodyPr>
          <a:lstStyle/>
          <a:p>
            <a:endParaRPr lang="bg-BG" altLang="bg-BG" smtClean="0"/>
          </a:p>
        </p:txBody>
      </p:sp>
      <p:sp>
        <p:nvSpPr>
          <p:cNvPr id="96259" name="Контейнер за номер на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83B8D7-1FAD-48D7-9820-5E82607F9F9B}" type="slidenum">
              <a:rPr lang="bg-BG" smtClean="0"/>
              <a:pPr/>
              <a:t>71</a:t>
            </a:fld>
            <a:endParaRPr lang="bg-BG"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extLst>
          </p:spPr>
          <p:txBody>
            <a:bodyPr/>
            <a:lstStyle/>
            <a:p>
              <a:pPr>
                <a:defRPr/>
              </a:pPr>
              <a:endParaRPr lang="bg-BG"/>
            </a:p>
          </p:txBody>
        </p:sp>
        <p:sp>
          <p:nvSpPr>
            <p:cNvPr id="7" name="Freeform 18"/>
            <p:cNvSpPr>
              <a:spLocks/>
            </p:cNvSpPr>
            <p:nvPr/>
          </p:nvSpPr>
          <p:spPr bwMode="hidden">
            <a:xfrm>
              <a:off x="-308538" y="4319027"/>
              <a:ext cx="8280254" cy="1208092"/>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extLst>
          </p:spPr>
          <p:txBody>
            <a:bodyPr/>
            <a:lstStyle/>
            <a:p>
              <a:pPr>
                <a:defRPr/>
              </a:pPr>
              <a:endParaRPr lang="bg-BG"/>
            </a:p>
          </p:txBody>
        </p:sp>
        <p:sp>
          <p:nvSpPr>
            <p:cNvPr id="8" name="Freeform 22"/>
            <p:cNvSpPr>
              <a:spLocks/>
            </p:cNvSpPr>
            <p:nvPr/>
          </p:nvSpPr>
          <p:spPr bwMode="hidden">
            <a:xfrm>
              <a:off x="4014" y="4334834"/>
              <a:ext cx="8164231" cy="1101960"/>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extLst>
          </p:spPr>
          <p:txBody>
            <a:bodyPr/>
            <a:lstStyle/>
            <a:p>
              <a:pPr>
                <a:defRPr/>
              </a:pPr>
              <a:endParaRPr lang="bg-BG"/>
            </a:p>
          </p:txBody>
        </p:sp>
        <p:sp>
          <p:nvSpPr>
            <p:cNvPr id="9" name="Freeform 26"/>
            <p:cNvSpPr>
              <a:spLocks/>
            </p:cNvSpPr>
            <p:nvPr/>
          </p:nvSpPr>
          <p:spPr bwMode="hidden">
            <a:xfrm>
              <a:off x="4157164" y="4316769"/>
              <a:ext cx="4939265" cy="925827"/>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extLst>
          </p:spPr>
          <p:txBody>
            <a:bodyPr/>
            <a:lstStyle/>
            <a:p>
              <a:pPr>
                <a:defRPr/>
              </a:pPr>
              <a:endParaRPr lang="bg-BG"/>
            </a:p>
          </p:txBody>
        </p:sp>
        <p:sp useBgFill="1">
          <p:nvSpPr>
            <p:cNvPr id="10" name="Freeform 10"/>
            <p:cNvSpPr>
              <a:spLocks/>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extLst>
          </p:spPr>
          <p:txBody>
            <a:bodyPr/>
            <a:lstStyle/>
            <a:p>
              <a:pPr>
                <a:defRPr/>
              </a:pPr>
              <a:endParaRPr lang="bg-BG"/>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endParaRPr lang="bg-BG"/>
          </a:p>
        </p:txBody>
      </p:sp>
      <p:sp>
        <p:nvSpPr>
          <p:cNvPr id="12" name="Footer Placeholder 4"/>
          <p:cNvSpPr>
            <a:spLocks noGrp="1"/>
          </p:cNvSpPr>
          <p:nvPr>
            <p:ph type="ftr" sz="quarter" idx="11"/>
          </p:nvPr>
        </p:nvSpPr>
        <p:spPr/>
        <p:txBody>
          <a:bodyPr/>
          <a:lstStyle>
            <a:lvl1pPr>
              <a:defRPr/>
            </a:lvl1pPr>
          </a:lstStyle>
          <a:p>
            <a:pPr>
              <a:defRPr/>
            </a:pPr>
            <a:r>
              <a:rPr lang="ru-RU"/>
              <a:t>Дирекция „Развитие на селските райони“ Министерство на земеделието и храните</a:t>
            </a:r>
            <a:endParaRPr lang="bg-BG"/>
          </a:p>
        </p:txBody>
      </p:sp>
      <p:sp>
        <p:nvSpPr>
          <p:cNvPr id="13" name="Slide Number Placeholder 5"/>
          <p:cNvSpPr>
            <a:spLocks noGrp="1"/>
          </p:cNvSpPr>
          <p:nvPr>
            <p:ph type="sldNum" sz="quarter" idx="12"/>
          </p:nvPr>
        </p:nvSpPr>
        <p:spPr/>
        <p:txBody>
          <a:bodyPr/>
          <a:lstStyle>
            <a:lvl1pPr>
              <a:defRPr/>
            </a:lvl1pPr>
          </a:lstStyle>
          <a:p>
            <a:pPr>
              <a:defRPr/>
            </a:pPr>
            <a:fld id="{463755BD-CBF2-4C62-9AF3-7ED241DF01B9}" type="slidenum">
              <a:rPr lang="bg-BG"/>
              <a:pPr>
                <a:defRPr/>
              </a:pPr>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bg-BG"/>
          </a:p>
        </p:txBody>
      </p:sp>
      <p:sp>
        <p:nvSpPr>
          <p:cNvPr id="5" name="Footer Placeholder 4"/>
          <p:cNvSpPr>
            <a:spLocks noGrp="1"/>
          </p:cNvSpPr>
          <p:nvPr>
            <p:ph type="ftr" sz="quarter" idx="11"/>
          </p:nvPr>
        </p:nvSpPr>
        <p:spPr/>
        <p:txBody>
          <a:bodyPr/>
          <a:lstStyle>
            <a:lvl1pPr>
              <a:defRPr/>
            </a:lvl1pPr>
          </a:lstStyle>
          <a:p>
            <a:pPr>
              <a:defRPr/>
            </a:pPr>
            <a:r>
              <a:rPr lang="ru-RU"/>
              <a:t>Дирекция „Развитие на селските райони“ Министерство на земеделието и храните</a:t>
            </a:r>
            <a:endParaRPr lang="bg-BG"/>
          </a:p>
        </p:txBody>
      </p:sp>
      <p:sp>
        <p:nvSpPr>
          <p:cNvPr id="6" name="Slide Number Placeholder 5"/>
          <p:cNvSpPr>
            <a:spLocks noGrp="1"/>
          </p:cNvSpPr>
          <p:nvPr>
            <p:ph type="sldNum" sz="quarter" idx="12"/>
          </p:nvPr>
        </p:nvSpPr>
        <p:spPr/>
        <p:txBody>
          <a:bodyPr/>
          <a:lstStyle>
            <a:lvl1pPr>
              <a:defRPr/>
            </a:lvl1pPr>
          </a:lstStyle>
          <a:p>
            <a:pPr>
              <a:defRPr/>
            </a:pPr>
            <a:fld id="{6234080F-4ADD-464B-B37C-D3418903E4D7}" type="slidenum">
              <a:rPr lang="bg-BG"/>
              <a:pPr>
                <a:defRPr/>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15"/>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extLst>
          </p:spPr>
          <p:txBody>
            <a:bodyPr/>
            <a:lstStyle/>
            <a:p>
              <a:pPr>
                <a:defRPr/>
              </a:pPr>
              <a:endParaRPr lang="bg-BG"/>
            </a:p>
          </p:txBody>
        </p:sp>
        <p:sp>
          <p:nvSpPr>
            <p:cNvPr id="7" name="Freeform 18"/>
            <p:cNvSpPr>
              <a:spLocks/>
            </p:cNvSpPr>
            <p:nvPr/>
          </p:nvSpPr>
          <p:spPr bwMode="hidden">
            <a:xfrm>
              <a:off x="-308538" y="4318998"/>
              <a:ext cx="8280254" cy="1208906"/>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extLst>
          </p:spPr>
          <p:txBody>
            <a:bodyPr/>
            <a:lstStyle/>
            <a:p>
              <a:pPr>
                <a:defRPr/>
              </a:pPr>
              <a:endParaRPr lang="bg-BG"/>
            </a:p>
          </p:txBody>
        </p:sp>
        <p:sp>
          <p:nvSpPr>
            <p:cNvPr id="8" name="Freeform 22"/>
            <p:cNvSpPr>
              <a:spLocks/>
            </p:cNvSpPr>
            <p:nvPr/>
          </p:nvSpPr>
          <p:spPr bwMode="hidden">
            <a:xfrm>
              <a:off x="4014" y="4334786"/>
              <a:ext cx="8164231" cy="1102902"/>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extLst>
          </p:spPr>
          <p:txBody>
            <a:bodyPr/>
            <a:lstStyle/>
            <a:p>
              <a:pPr>
                <a:defRPr/>
              </a:pPr>
              <a:endParaRPr lang="bg-BG"/>
            </a:p>
          </p:txBody>
        </p:sp>
        <p:sp>
          <p:nvSpPr>
            <p:cNvPr id="9" name="Freeform 26"/>
            <p:cNvSpPr>
              <a:spLocks/>
            </p:cNvSpPr>
            <p:nvPr/>
          </p:nvSpPr>
          <p:spPr bwMode="hidden">
            <a:xfrm>
              <a:off x="4157164" y="4316742"/>
              <a:ext cx="4939265" cy="926979"/>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extLst>
          </p:spPr>
          <p:txBody>
            <a:bodyPr/>
            <a:lstStyle/>
            <a:p>
              <a:pPr>
                <a:defRPr/>
              </a:pPr>
              <a:endParaRPr lang="bg-BG"/>
            </a:p>
          </p:txBody>
        </p:sp>
        <p:sp useBgFill="1">
          <p:nvSpPr>
            <p:cNvPr id="10" name="Freeform 25"/>
            <p:cNvSpPr>
              <a:spLocks/>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extLst>
          </p:spPr>
          <p:txBody>
            <a:bodyPr/>
            <a:lstStyle/>
            <a:p>
              <a:pPr>
                <a:defRPr/>
              </a:pPr>
              <a:endParaRPr lang="bg-BG"/>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endParaRPr lang="bg-BG"/>
          </a:p>
        </p:txBody>
      </p:sp>
      <p:sp>
        <p:nvSpPr>
          <p:cNvPr id="12" name="Footer Placeholder 4"/>
          <p:cNvSpPr>
            <a:spLocks noGrp="1"/>
          </p:cNvSpPr>
          <p:nvPr>
            <p:ph type="ftr" sz="quarter" idx="11"/>
          </p:nvPr>
        </p:nvSpPr>
        <p:spPr/>
        <p:txBody>
          <a:bodyPr/>
          <a:lstStyle>
            <a:lvl1pPr>
              <a:defRPr/>
            </a:lvl1pPr>
          </a:lstStyle>
          <a:p>
            <a:pPr>
              <a:defRPr/>
            </a:pPr>
            <a:r>
              <a:rPr lang="ru-RU"/>
              <a:t>Дирекция „Развитие на селските райони“ Министерство на земеделието и храните</a:t>
            </a:r>
            <a:endParaRPr lang="bg-BG"/>
          </a:p>
        </p:txBody>
      </p:sp>
      <p:sp>
        <p:nvSpPr>
          <p:cNvPr id="13" name="Slide Number Placeholder 5"/>
          <p:cNvSpPr>
            <a:spLocks noGrp="1"/>
          </p:cNvSpPr>
          <p:nvPr>
            <p:ph type="sldNum" sz="quarter" idx="12"/>
          </p:nvPr>
        </p:nvSpPr>
        <p:spPr/>
        <p:txBody>
          <a:bodyPr/>
          <a:lstStyle>
            <a:lvl1pPr>
              <a:defRPr/>
            </a:lvl1pPr>
          </a:lstStyle>
          <a:p>
            <a:pPr>
              <a:defRPr/>
            </a:pPr>
            <a:fld id="{2335DC96-1231-4BD2-8505-74B5F762C1CF}" type="slidenum">
              <a:rPr lang="bg-BG"/>
              <a:pPr>
                <a:defRPr/>
              </a:pPr>
              <a:t>‹#›</a:t>
            </a:fld>
            <a:endParaRPr lang="bg-B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8138"/>
            <a:ext cx="8229600" cy="1252537"/>
          </a:xfrm>
        </p:spPr>
        <p:txBody>
          <a:bodyPr/>
          <a:lstStyle/>
          <a:p>
            <a:r>
              <a:rPr lang="en-US"/>
              <a:t>Click to edit Master title style</a:t>
            </a:r>
            <a:endParaRPr lang="bg-BG"/>
          </a:p>
        </p:txBody>
      </p:sp>
      <p:sp>
        <p:nvSpPr>
          <p:cNvPr id="3" name="Text Placeholder 2"/>
          <p:cNvSpPr>
            <a:spLocks noGrp="1"/>
          </p:cNvSpPr>
          <p:nvPr>
            <p:ph type="body" sz="half" idx="1"/>
          </p:nvPr>
        </p:nvSpPr>
        <p:spPr>
          <a:xfrm>
            <a:off x="871538" y="2674938"/>
            <a:ext cx="7408862" cy="1649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871538" y="4476750"/>
            <a:ext cx="7408862" cy="1649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3"/>
          <p:cNvSpPr>
            <a:spLocks noGrp="1"/>
          </p:cNvSpPr>
          <p:nvPr>
            <p:ph type="dt" sz="half" idx="10"/>
          </p:nvPr>
        </p:nvSpPr>
        <p:spPr/>
        <p:txBody>
          <a:bodyPr/>
          <a:lstStyle>
            <a:lvl1pPr>
              <a:defRPr/>
            </a:lvl1pPr>
          </a:lstStyle>
          <a:p>
            <a:pPr>
              <a:defRPr/>
            </a:pPr>
            <a:endParaRPr lang="bg-BG"/>
          </a:p>
        </p:txBody>
      </p:sp>
      <p:sp>
        <p:nvSpPr>
          <p:cNvPr id="6" name="Footer Placeholder 4"/>
          <p:cNvSpPr>
            <a:spLocks noGrp="1"/>
          </p:cNvSpPr>
          <p:nvPr>
            <p:ph type="ftr" sz="quarter" idx="11"/>
          </p:nvPr>
        </p:nvSpPr>
        <p:spPr/>
        <p:txBody>
          <a:bodyPr/>
          <a:lstStyle>
            <a:lvl1pPr>
              <a:defRPr/>
            </a:lvl1pPr>
          </a:lstStyle>
          <a:p>
            <a:pPr>
              <a:defRPr/>
            </a:pPr>
            <a:r>
              <a:rPr lang="ru-RU"/>
              <a:t>Дирекция „Развитие на селските райони“ Министерство на земеделието и храните</a:t>
            </a:r>
            <a:endParaRPr lang="bg-BG"/>
          </a:p>
        </p:txBody>
      </p:sp>
      <p:sp>
        <p:nvSpPr>
          <p:cNvPr id="7" name="Slide Number Placeholder 5"/>
          <p:cNvSpPr>
            <a:spLocks noGrp="1"/>
          </p:cNvSpPr>
          <p:nvPr>
            <p:ph type="sldNum" sz="quarter" idx="12"/>
          </p:nvPr>
        </p:nvSpPr>
        <p:spPr/>
        <p:txBody>
          <a:bodyPr/>
          <a:lstStyle>
            <a:lvl1pPr>
              <a:defRPr/>
            </a:lvl1pPr>
          </a:lstStyle>
          <a:p>
            <a:pPr>
              <a:defRPr/>
            </a:pPr>
            <a:fld id="{759FA587-BC0D-4F2C-B2C3-9AD81ED6D6C1}" type="slidenum">
              <a:rPr lang="bg-BG"/>
              <a:pPr>
                <a:defRPr/>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bg-BG"/>
          </a:p>
        </p:txBody>
      </p:sp>
      <p:sp>
        <p:nvSpPr>
          <p:cNvPr id="5" name="Footer Placeholder 4"/>
          <p:cNvSpPr>
            <a:spLocks noGrp="1"/>
          </p:cNvSpPr>
          <p:nvPr>
            <p:ph type="ftr" sz="quarter" idx="11"/>
          </p:nvPr>
        </p:nvSpPr>
        <p:spPr/>
        <p:txBody>
          <a:bodyPr/>
          <a:lstStyle>
            <a:lvl1pPr>
              <a:defRPr/>
            </a:lvl1pPr>
          </a:lstStyle>
          <a:p>
            <a:pPr>
              <a:defRPr/>
            </a:pPr>
            <a:r>
              <a:rPr lang="ru-RU"/>
              <a:t>Дирекция „Развитие на селските райони“ Министерство на земеделието и храните</a:t>
            </a:r>
            <a:endParaRPr lang="bg-BG"/>
          </a:p>
        </p:txBody>
      </p:sp>
      <p:sp>
        <p:nvSpPr>
          <p:cNvPr id="6" name="Slide Number Placeholder 5"/>
          <p:cNvSpPr>
            <a:spLocks noGrp="1"/>
          </p:cNvSpPr>
          <p:nvPr>
            <p:ph type="sldNum" sz="quarter" idx="12"/>
          </p:nvPr>
        </p:nvSpPr>
        <p:spPr/>
        <p:txBody>
          <a:bodyPr/>
          <a:lstStyle>
            <a:lvl1pPr>
              <a:defRPr/>
            </a:lvl1pPr>
          </a:lstStyle>
          <a:p>
            <a:pPr>
              <a:defRPr/>
            </a:pPr>
            <a:fld id="{4CD99D00-FE0B-40C0-B35E-0200248B5340}" type="slidenum">
              <a:rPr lang="bg-BG"/>
              <a:pPr>
                <a:defRPr/>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2426910 h 640"/>
              <a:gd name="T6" fmla="*/ 2147483647 w 2706"/>
              <a:gd name="T7" fmla="*/ 47345203 h 640"/>
              <a:gd name="T8" fmla="*/ 2147483647 w 2706"/>
              <a:gd name="T9" fmla="*/ 74755995 h 640"/>
              <a:gd name="T10" fmla="*/ 2147483647 w 2706"/>
              <a:gd name="T11" fmla="*/ 102165671 h 640"/>
              <a:gd name="T12" fmla="*/ 2147483647 w 2706"/>
              <a:gd name="T13" fmla="*/ 134560345 h 640"/>
              <a:gd name="T14" fmla="*/ 2147483647 w 2706"/>
              <a:gd name="T15" fmla="*/ 166953902 h 640"/>
              <a:gd name="T16" fmla="*/ 2088287069 w 2706"/>
              <a:gd name="T17" fmla="*/ 204332458 h 640"/>
              <a:gd name="T18" fmla="*/ 1936864244 w 2706"/>
              <a:gd name="T19" fmla="*/ 241709897 h 640"/>
              <a:gd name="T20" fmla="*/ 1936864244 w 2706"/>
              <a:gd name="T21" fmla="*/ 241709897 h 640"/>
              <a:gd name="T22" fmla="*/ 1663397460 w 2706"/>
              <a:gd name="T23" fmla="*/ 313973394 h 640"/>
              <a:gd name="T24" fmla="*/ 1396711723 w 2706"/>
              <a:gd name="T25" fmla="*/ 378761625 h 640"/>
              <a:gd name="T26" fmla="*/ 1141325958 w 2706"/>
              <a:gd name="T27" fmla="*/ 438565975 h 640"/>
              <a:gd name="T28" fmla="*/ 894980172 w 2706"/>
              <a:gd name="T29" fmla="*/ 495878941 h 640"/>
              <a:gd name="T30" fmla="*/ 659935422 w 2706"/>
              <a:gd name="T31" fmla="*/ 545715527 h 640"/>
              <a:gd name="T32" fmla="*/ 431669593 w 2706"/>
              <a:gd name="T33" fmla="*/ 590569348 h 640"/>
              <a:gd name="T34" fmla="*/ 212444804 w 2706"/>
              <a:gd name="T35" fmla="*/ 632930669 h 640"/>
              <a:gd name="T36" fmla="*/ 0 w 2706"/>
              <a:gd name="T37" fmla="*/ 670308108 h 640"/>
              <a:gd name="T38" fmla="*/ 0 w 2706"/>
              <a:gd name="T39" fmla="*/ 670308108 h 640"/>
              <a:gd name="T40" fmla="*/ 146902836 w 2706"/>
              <a:gd name="T41" fmla="*/ 692735019 h 640"/>
              <a:gd name="T42" fmla="*/ 287026751 w 2706"/>
              <a:gd name="T43" fmla="*/ 712670546 h 640"/>
              <a:gd name="T44" fmla="*/ 422629614 w 2706"/>
              <a:gd name="T45" fmla="*/ 730113574 h 640"/>
              <a:gd name="T46" fmla="*/ 555972483 w 2706"/>
              <a:gd name="T47" fmla="*/ 745064104 h 640"/>
              <a:gd name="T48" fmla="*/ 684795362 w 2706"/>
              <a:gd name="T49" fmla="*/ 760015749 h 640"/>
              <a:gd name="T50" fmla="*/ 809098253 w 2706"/>
              <a:gd name="T51" fmla="*/ 769982396 h 640"/>
              <a:gd name="T52" fmla="*/ 928881154 w 2706"/>
              <a:gd name="T53" fmla="*/ 779950160 h 640"/>
              <a:gd name="T54" fmla="*/ 1046404060 w 2706"/>
              <a:gd name="T55" fmla="*/ 787425425 h 640"/>
              <a:gd name="T56" fmla="*/ 1161665909 w 2706"/>
              <a:gd name="T57" fmla="*/ 792409307 h 640"/>
              <a:gd name="T58" fmla="*/ 1272408832 w 2706"/>
              <a:gd name="T59" fmla="*/ 794901806 h 640"/>
              <a:gd name="T60" fmla="*/ 1378630703 w 2706"/>
              <a:gd name="T61" fmla="*/ 797393188 h 640"/>
              <a:gd name="T62" fmla="*/ 1482593642 w 2706"/>
              <a:gd name="T63" fmla="*/ 797393188 h 640"/>
              <a:gd name="T64" fmla="*/ 1584295524 w 2706"/>
              <a:gd name="T65" fmla="*/ 794901806 h 640"/>
              <a:gd name="T66" fmla="*/ 1683738474 w 2706"/>
              <a:gd name="T67" fmla="*/ 792409307 h 640"/>
              <a:gd name="T68" fmla="*/ 1778660372 w 2706"/>
              <a:gd name="T69" fmla="*/ 787425425 h 640"/>
              <a:gd name="T70" fmla="*/ 1871322275 w 2706"/>
              <a:gd name="T71" fmla="*/ 779950160 h 640"/>
              <a:gd name="T72" fmla="*/ 1959464189 w 2706"/>
              <a:gd name="T73" fmla="*/ 772474896 h 640"/>
              <a:gd name="T74" fmla="*/ 2047606104 w 2706"/>
              <a:gd name="T75" fmla="*/ 762507132 h 640"/>
              <a:gd name="T76" fmla="*/ 2131228029 w 2706"/>
              <a:gd name="T77" fmla="*/ 750047985 h 640"/>
              <a:gd name="T78" fmla="*/ 2147483647 w 2706"/>
              <a:gd name="T79" fmla="*/ 737588839 h 640"/>
              <a:gd name="T80" fmla="*/ 2147483647 w 2706"/>
              <a:gd name="T81" fmla="*/ 722637193 h 640"/>
              <a:gd name="T82" fmla="*/ 2147483647 w 2706"/>
              <a:gd name="T83" fmla="*/ 707686664 h 640"/>
              <a:gd name="T84" fmla="*/ 2147483647 w 2706"/>
              <a:gd name="T85" fmla="*/ 690243636 h 640"/>
              <a:gd name="T86" fmla="*/ 2147483647 w 2706"/>
              <a:gd name="T87" fmla="*/ 672800607 h 640"/>
              <a:gd name="T88" fmla="*/ 2147483647 w 2706"/>
              <a:gd name="T89" fmla="*/ 652866196 h 640"/>
              <a:gd name="T90" fmla="*/ 2147483647 w 2706"/>
              <a:gd name="T91" fmla="*/ 632930669 h 640"/>
              <a:gd name="T92" fmla="*/ 2147483647 w 2706"/>
              <a:gd name="T93" fmla="*/ 610503759 h 640"/>
              <a:gd name="T94" fmla="*/ 2147483647 w 2706"/>
              <a:gd name="T95" fmla="*/ 588077965 h 640"/>
              <a:gd name="T96" fmla="*/ 2147483647 w 2706"/>
              <a:gd name="T97" fmla="*/ 538240263 h 640"/>
              <a:gd name="T98" fmla="*/ 2147483647 w 2706"/>
              <a:gd name="T99" fmla="*/ 485911178 h 640"/>
              <a:gd name="T100" fmla="*/ 2147483647 w 2706"/>
              <a:gd name="T101" fmla="*/ 485911178 h 640"/>
              <a:gd name="T102" fmla="*/ 2147483647 w 2706"/>
              <a:gd name="T103" fmla="*/ 483419795 h 640"/>
              <a:gd name="T104" fmla="*/ 2147483647 w 2706"/>
              <a:gd name="T105" fmla="*/ 48341979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extLst>
        </p:spPr>
        <p:txBody>
          <a:bodyPr/>
          <a:lstStyle/>
          <a:p>
            <a:pPr>
              <a:defRPr/>
            </a:pPr>
            <a:endParaRPr lang="bg-BG"/>
          </a:p>
        </p:txBody>
      </p:sp>
      <p:sp>
        <p:nvSpPr>
          <p:cNvPr id="6" name="Freeform 18"/>
          <p:cNvSpPr>
            <a:spLocks/>
          </p:cNvSpPr>
          <p:nvPr/>
        </p:nvSpPr>
        <p:spPr bwMode="hidden">
          <a:xfrm>
            <a:off x="2619375" y="4075113"/>
            <a:ext cx="5545138" cy="850900"/>
          </a:xfrm>
          <a:custGeom>
            <a:avLst/>
            <a:gdLst>
              <a:gd name="T0" fmla="*/ 2147483647 w 5216"/>
              <a:gd name="T1" fmla="*/ 890318333 h 762"/>
              <a:gd name="T2" fmla="*/ 2147483647 w 5216"/>
              <a:gd name="T3" fmla="*/ 855403517 h 762"/>
              <a:gd name="T4" fmla="*/ 2147483647 w 5216"/>
              <a:gd name="T5" fmla="*/ 760636483 h 762"/>
              <a:gd name="T6" fmla="*/ 2147483647 w 5216"/>
              <a:gd name="T7" fmla="*/ 633448150 h 762"/>
              <a:gd name="T8" fmla="*/ 2147483647 w 5216"/>
              <a:gd name="T9" fmla="*/ 466356850 h 762"/>
              <a:gd name="T10" fmla="*/ 2147483647 w 5216"/>
              <a:gd name="T11" fmla="*/ 369095183 h 762"/>
              <a:gd name="T12" fmla="*/ 2147483647 w 5216"/>
              <a:gd name="T13" fmla="*/ 294278517 h 762"/>
              <a:gd name="T14" fmla="*/ 2147483647 w 5216"/>
              <a:gd name="T15" fmla="*/ 229438150 h 762"/>
              <a:gd name="T16" fmla="*/ 2147483647 w 5216"/>
              <a:gd name="T17" fmla="*/ 174571850 h 762"/>
              <a:gd name="T18" fmla="*/ 2147483647 w 5216"/>
              <a:gd name="T19" fmla="*/ 127188333 h 762"/>
              <a:gd name="T20" fmla="*/ 1966522170 w 5216"/>
              <a:gd name="T21" fmla="*/ 89780000 h 762"/>
              <a:gd name="T22" fmla="*/ 1507667316 w 5216"/>
              <a:gd name="T23" fmla="*/ 34914817 h 762"/>
              <a:gd name="T24" fmla="*/ 1096279949 w 5216"/>
              <a:gd name="T25" fmla="*/ 4988150 h 762"/>
              <a:gd name="T26" fmla="*/ 727838697 w 5216"/>
              <a:gd name="T27" fmla="*/ 0 h 762"/>
              <a:gd name="T28" fmla="*/ 404605842 w 5216"/>
              <a:gd name="T29" fmla="*/ 12469817 h 762"/>
              <a:gd name="T30" fmla="*/ 124320165 w 5216"/>
              <a:gd name="T31" fmla="*/ 39901850 h 762"/>
              <a:gd name="T32" fmla="*/ 0 w 5216"/>
              <a:gd name="T33" fmla="*/ 59853333 h 762"/>
              <a:gd name="T34" fmla="*/ 354878201 w 5216"/>
              <a:gd name="T35" fmla="*/ 107236850 h 762"/>
              <a:gd name="T36" fmla="*/ 736880376 w 5216"/>
              <a:gd name="T37" fmla="*/ 174571850 h 762"/>
              <a:gd name="T38" fmla="*/ 1146007590 w 5216"/>
              <a:gd name="T39" fmla="*/ 261858333 h 762"/>
              <a:gd name="T40" fmla="*/ 1584518931 w 5216"/>
              <a:gd name="T41" fmla="*/ 369095183 h 762"/>
              <a:gd name="T42" fmla="*/ 1984604465 w 5216"/>
              <a:gd name="T43" fmla="*/ 471345000 h 762"/>
              <a:gd name="T44" fmla="*/ 2147483647 w 5216"/>
              <a:gd name="T45" fmla="*/ 643423333 h 762"/>
              <a:gd name="T46" fmla="*/ 2147483647 w 5216"/>
              <a:gd name="T47" fmla="*/ 713251850 h 762"/>
              <a:gd name="T48" fmla="*/ 2147483647 w 5216"/>
              <a:gd name="T49" fmla="*/ 773105183 h 762"/>
              <a:gd name="T50" fmla="*/ 2147483647 w 5216"/>
              <a:gd name="T51" fmla="*/ 825476850 h 762"/>
              <a:gd name="T52" fmla="*/ 2147483647 w 5216"/>
              <a:gd name="T53" fmla="*/ 865379817 h 762"/>
              <a:gd name="T54" fmla="*/ 2147483647 w 5216"/>
              <a:gd name="T55" fmla="*/ 900293517 h 762"/>
              <a:gd name="T56" fmla="*/ 2147483647 w 5216"/>
              <a:gd name="T57" fmla="*/ 922738517 h 762"/>
              <a:gd name="T58" fmla="*/ 2147483647 w 5216"/>
              <a:gd name="T59" fmla="*/ 940196483 h 762"/>
              <a:gd name="T60" fmla="*/ 2147483647 w 5216"/>
              <a:gd name="T61" fmla="*/ 950171667 h 762"/>
              <a:gd name="T62" fmla="*/ 2147483647 w 5216"/>
              <a:gd name="T63" fmla="*/ 950171667 h 762"/>
              <a:gd name="T64" fmla="*/ 2147483647 w 5216"/>
              <a:gd name="T65" fmla="*/ 945183517 h 762"/>
              <a:gd name="T66" fmla="*/ 2147483647 w 5216"/>
              <a:gd name="T67" fmla="*/ 932714817 h 762"/>
              <a:gd name="T68" fmla="*/ 2147483647 w 5216"/>
              <a:gd name="T69" fmla="*/ 912763333 h 762"/>
              <a:gd name="T70" fmla="*/ 2147483647 w 5216"/>
              <a:gd name="T71" fmla="*/ 89031833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extLst>
        </p:spPr>
        <p:txBody>
          <a:bodyPr/>
          <a:lstStyle/>
          <a:p>
            <a:pPr>
              <a:defRPr/>
            </a:pPr>
            <a:endParaRPr lang="bg-BG"/>
          </a:p>
        </p:txBody>
      </p:sp>
      <p:sp>
        <p:nvSpPr>
          <p:cNvPr id="7" name="Freeform 22"/>
          <p:cNvSpPr>
            <a:spLocks/>
          </p:cNvSpPr>
          <p:nvPr/>
        </p:nvSpPr>
        <p:spPr bwMode="hidden">
          <a:xfrm>
            <a:off x="2828925" y="4087813"/>
            <a:ext cx="5467350" cy="774700"/>
          </a:xfrm>
          <a:custGeom>
            <a:avLst/>
            <a:gdLst>
              <a:gd name="T0" fmla="*/ 0 w 5144"/>
              <a:gd name="T1" fmla="*/ 87226308 h 694"/>
              <a:gd name="T2" fmla="*/ 0 w 5144"/>
              <a:gd name="T3" fmla="*/ 87226308 h 694"/>
              <a:gd name="T4" fmla="*/ 20333568 w 5144"/>
              <a:gd name="T5" fmla="*/ 82242107 h 694"/>
              <a:gd name="T6" fmla="*/ 81336397 w 5144"/>
              <a:gd name="T7" fmla="*/ 69781047 h 694"/>
              <a:gd name="T8" fmla="*/ 185266001 w 5144"/>
              <a:gd name="T9" fmla="*/ 52335785 h 694"/>
              <a:gd name="T10" fmla="*/ 253046686 w 5144"/>
              <a:gd name="T11" fmla="*/ 42367383 h 694"/>
              <a:gd name="T12" fmla="*/ 332123444 w 5144"/>
              <a:gd name="T13" fmla="*/ 32397865 h 694"/>
              <a:gd name="T14" fmla="*/ 420237697 w 5144"/>
              <a:gd name="T15" fmla="*/ 24922121 h 694"/>
              <a:gd name="T16" fmla="*/ 521907662 w 5144"/>
              <a:gd name="T17" fmla="*/ 17445262 h 694"/>
              <a:gd name="T18" fmla="*/ 632615122 w 5144"/>
              <a:gd name="T19" fmla="*/ 9968402 h 694"/>
              <a:gd name="T20" fmla="*/ 756879357 w 5144"/>
              <a:gd name="T21" fmla="*/ 4984201 h 694"/>
              <a:gd name="T22" fmla="*/ 892439664 w 5144"/>
              <a:gd name="T23" fmla="*/ 2492659 h 694"/>
              <a:gd name="T24" fmla="*/ 1039297107 w 5144"/>
              <a:gd name="T25" fmla="*/ 0 h 694"/>
              <a:gd name="T26" fmla="*/ 1197450622 w 5144"/>
              <a:gd name="T27" fmla="*/ 2492659 h 694"/>
              <a:gd name="T28" fmla="*/ 1366901272 w 5144"/>
              <a:gd name="T29" fmla="*/ 7476860 h 694"/>
              <a:gd name="T30" fmla="*/ 1549907633 w 5144"/>
              <a:gd name="T31" fmla="*/ 17445262 h 694"/>
              <a:gd name="T32" fmla="*/ 1744211130 w 5144"/>
              <a:gd name="T33" fmla="*/ 29906322 h 694"/>
              <a:gd name="T34" fmla="*/ 1949811762 w 5144"/>
              <a:gd name="T35" fmla="*/ 49843126 h 694"/>
              <a:gd name="T36" fmla="*/ 2147483647 w 5144"/>
              <a:gd name="T37" fmla="*/ 72272589 h 694"/>
              <a:gd name="T38" fmla="*/ 2147483647 w 5144"/>
              <a:gd name="T39" fmla="*/ 99687369 h 694"/>
              <a:gd name="T40" fmla="*/ 2147483647 w 5144"/>
              <a:gd name="T41" fmla="*/ 132085234 h 694"/>
              <a:gd name="T42" fmla="*/ 2147483647 w 5144"/>
              <a:gd name="T43" fmla="*/ 171959958 h 694"/>
              <a:gd name="T44" fmla="*/ 2147483647 w 5144"/>
              <a:gd name="T45" fmla="*/ 216818883 h 694"/>
              <a:gd name="T46" fmla="*/ 2147483647 w 5144"/>
              <a:gd name="T47" fmla="*/ 269154668 h 694"/>
              <a:gd name="T48" fmla="*/ 2147483647 w 5144"/>
              <a:gd name="T49" fmla="*/ 331458855 h 694"/>
              <a:gd name="T50" fmla="*/ 2147483647 w 5144"/>
              <a:gd name="T51" fmla="*/ 398747244 h 694"/>
              <a:gd name="T52" fmla="*/ 2147483647 w 5144"/>
              <a:gd name="T53" fmla="*/ 473512491 h 694"/>
              <a:gd name="T54" fmla="*/ 2147483647 w 5144"/>
              <a:gd name="T55" fmla="*/ 558247257 h 694"/>
              <a:gd name="T56" fmla="*/ 2147483647 w 5144"/>
              <a:gd name="T57" fmla="*/ 650456650 h 694"/>
              <a:gd name="T58" fmla="*/ 2147483647 w 5144"/>
              <a:gd name="T59" fmla="*/ 752636678 h 694"/>
              <a:gd name="T60" fmla="*/ 2147483647 w 5144"/>
              <a:gd name="T61" fmla="*/ 864783991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extLst>
        </p:spPr>
        <p:txBody>
          <a:bodyPr/>
          <a:lstStyle/>
          <a:p>
            <a:pPr>
              <a:defRPr/>
            </a:pPr>
            <a:endParaRPr lang="bg-BG"/>
          </a:p>
        </p:txBody>
      </p:sp>
      <p:sp>
        <p:nvSpPr>
          <p:cNvPr id="8" name="Freeform 26"/>
          <p:cNvSpPr>
            <a:spLocks/>
          </p:cNvSpPr>
          <p:nvPr/>
        </p:nvSpPr>
        <p:spPr bwMode="hidden">
          <a:xfrm>
            <a:off x="5610225" y="4073525"/>
            <a:ext cx="3306763" cy="652463"/>
          </a:xfrm>
          <a:custGeom>
            <a:avLst/>
            <a:gdLst>
              <a:gd name="T0" fmla="*/ 0 w 3112"/>
              <a:gd name="T1" fmla="*/ 728951997 h 584"/>
              <a:gd name="T2" fmla="*/ 0 w 3112"/>
              <a:gd name="T3" fmla="*/ 728951997 h 584"/>
              <a:gd name="T4" fmla="*/ 101618145 w 3112"/>
              <a:gd name="T5" fmla="*/ 698994561 h 584"/>
              <a:gd name="T6" fmla="*/ 379372423 w 3112"/>
              <a:gd name="T7" fmla="*/ 621606192 h 584"/>
              <a:gd name="T8" fmla="*/ 571317689 w 3112"/>
              <a:gd name="T9" fmla="*/ 569181237 h 584"/>
              <a:gd name="T10" fmla="*/ 792617915 w 3112"/>
              <a:gd name="T11" fmla="*/ 511764493 h 584"/>
              <a:gd name="T12" fmla="*/ 1038759242 w 3112"/>
              <a:gd name="T13" fmla="*/ 449353726 h 584"/>
              <a:gd name="T14" fmla="*/ 1302965568 w 3112"/>
              <a:gd name="T15" fmla="*/ 381951170 h 584"/>
              <a:gd name="T16" fmla="*/ 1582977838 w 3112"/>
              <a:gd name="T17" fmla="*/ 317044508 h 584"/>
              <a:gd name="T18" fmla="*/ 1869766210 w 3112"/>
              <a:gd name="T19" fmla="*/ 252137846 h 584"/>
              <a:gd name="T20" fmla="*/ 2147483647 w 3112"/>
              <a:gd name="T21" fmla="*/ 192224091 h 584"/>
              <a:gd name="T22" fmla="*/ 2147483647 w 3112"/>
              <a:gd name="T23" fmla="*/ 134806230 h 584"/>
              <a:gd name="T24" fmla="*/ 2147483647 w 3112"/>
              <a:gd name="T25" fmla="*/ 109841699 h 584"/>
              <a:gd name="T26" fmla="*/ 2147483647 w 3112"/>
              <a:gd name="T27" fmla="*/ 84878286 h 584"/>
              <a:gd name="T28" fmla="*/ 2147483647 w 3112"/>
              <a:gd name="T29" fmla="*/ 64906662 h 584"/>
              <a:gd name="T30" fmla="*/ 2147483647 w 3112"/>
              <a:gd name="T31" fmla="*/ 44935037 h 584"/>
              <a:gd name="T32" fmla="*/ 2147483647 w 3112"/>
              <a:gd name="T33" fmla="*/ 29957436 h 584"/>
              <a:gd name="T34" fmla="*/ 2147483647 w 3112"/>
              <a:gd name="T35" fmla="*/ 17474613 h 584"/>
              <a:gd name="T36" fmla="*/ 2147483647 w 3112"/>
              <a:gd name="T37" fmla="*/ 7488800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extLst>
        </p:spPr>
        <p:txBody>
          <a:bodyPr/>
          <a:lstStyle/>
          <a:p>
            <a:pPr>
              <a:defRPr/>
            </a:pPr>
            <a:endParaRPr lang="bg-BG"/>
          </a:p>
        </p:txBody>
      </p:sp>
      <p:sp useBgFill="1">
        <p:nvSpPr>
          <p:cNvPr id="9" name="Freeform 10"/>
          <p:cNvSpPr>
            <a:spLocks/>
          </p:cNvSpPr>
          <p:nvPr/>
        </p:nvSpPr>
        <p:spPr bwMode="hidden">
          <a:xfrm>
            <a:off x="211138" y="4059238"/>
            <a:ext cx="8723312" cy="1328737"/>
          </a:xfrm>
          <a:custGeom>
            <a:avLst/>
            <a:gdLst>
              <a:gd name="T0" fmla="*/ 2147483647 w 8196"/>
              <a:gd name="T1" fmla="*/ 636203066 h 1192"/>
              <a:gd name="T2" fmla="*/ 2147483647 w 8196"/>
              <a:gd name="T3" fmla="*/ 708272557 h 1192"/>
              <a:gd name="T4" fmla="*/ 2147483647 w 8196"/>
              <a:gd name="T5" fmla="*/ 770402158 h 1192"/>
              <a:gd name="T6" fmla="*/ 2147483647 w 8196"/>
              <a:gd name="T7" fmla="*/ 827560144 h 1192"/>
              <a:gd name="T8" fmla="*/ 2147483647 w 8196"/>
              <a:gd name="T9" fmla="*/ 872293546 h 1192"/>
              <a:gd name="T10" fmla="*/ 2147483647 w 8196"/>
              <a:gd name="T11" fmla="*/ 907085945 h 1192"/>
              <a:gd name="T12" fmla="*/ 2147483647 w 8196"/>
              <a:gd name="T13" fmla="*/ 931937340 h 1192"/>
              <a:gd name="T14" fmla="*/ 2147483647 w 8196"/>
              <a:gd name="T15" fmla="*/ 946848846 h 1192"/>
              <a:gd name="T16" fmla="*/ 2147483647 w 8196"/>
              <a:gd name="T17" fmla="*/ 944363037 h 1192"/>
              <a:gd name="T18" fmla="*/ 2147483647 w 8196"/>
              <a:gd name="T19" fmla="*/ 931937340 h 1192"/>
              <a:gd name="T20" fmla="*/ 2147483647 w 8196"/>
              <a:gd name="T21" fmla="*/ 902115443 h 1192"/>
              <a:gd name="T22" fmla="*/ 2147483647 w 8196"/>
              <a:gd name="T23" fmla="*/ 857382041 h 1192"/>
              <a:gd name="T24" fmla="*/ 2147483647 w 8196"/>
              <a:gd name="T25" fmla="*/ 797738247 h 1192"/>
              <a:gd name="T26" fmla="*/ 2147483647 w 8196"/>
              <a:gd name="T27" fmla="*/ 718213560 h 1192"/>
              <a:gd name="T28" fmla="*/ 2147483647 w 8196"/>
              <a:gd name="T29" fmla="*/ 621291560 h 1192"/>
              <a:gd name="T30" fmla="*/ 2147483647 w 8196"/>
              <a:gd name="T31" fmla="*/ 504488666 h 1192"/>
              <a:gd name="T32" fmla="*/ 2147483647 w 8196"/>
              <a:gd name="T33" fmla="*/ 367804880 h 1192"/>
              <a:gd name="T34" fmla="*/ 2147483647 w 8196"/>
              <a:gd name="T35" fmla="*/ 298220083 h 1192"/>
              <a:gd name="T36" fmla="*/ 2147483647 w 8196"/>
              <a:gd name="T37" fmla="*/ 183901883 h 1192"/>
              <a:gd name="T38" fmla="*/ 2147483647 w 8196"/>
              <a:gd name="T39" fmla="*/ 101891388 h 1192"/>
              <a:gd name="T40" fmla="*/ 2147483647 w 8196"/>
              <a:gd name="T41" fmla="*/ 44733403 h 1192"/>
              <a:gd name="T42" fmla="*/ 2011879287 w 8196"/>
              <a:gd name="T43" fmla="*/ 12425697 h 1192"/>
              <a:gd name="T44" fmla="*/ 1656175490 w 8196"/>
              <a:gd name="T45" fmla="*/ 0 h 1192"/>
              <a:gd name="T46" fmla="*/ 1338986883 w 8196"/>
              <a:gd name="T47" fmla="*/ 4970502 h 1192"/>
              <a:gd name="T48" fmla="*/ 1058048554 w 8196"/>
              <a:gd name="T49" fmla="*/ 24851395 h 1192"/>
              <a:gd name="T50" fmla="*/ 811095593 w 8196"/>
              <a:gd name="T51" fmla="*/ 54673292 h 1192"/>
              <a:gd name="T52" fmla="*/ 600391847 w 8196"/>
              <a:gd name="T53" fmla="*/ 91951499 h 1192"/>
              <a:gd name="T54" fmla="*/ 423672404 w 8196"/>
              <a:gd name="T55" fmla="*/ 134199093 h 1192"/>
              <a:gd name="T56" fmla="*/ 280938329 w 8196"/>
              <a:gd name="T57" fmla="*/ 178932495 h 1192"/>
              <a:gd name="T58" fmla="*/ 167656607 w 8196"/>
              <a:gd name="T59" fmla="*/ 218694281 h 1192"/>
              <a:gd name="T60" fmla="*/ 54374886 w 8196"/>
              <a:gd name="T61" fmla="*/ 268398186 h 1192"/>
              <a:gd name="T62" fmla="*/ 0 w 8196"/>
              <a:gd name="T63" fmla="*/ 298220083 h 1192"/>
              <a:gd name="T64" fmla="*/ 2147483647 w 8196"/>
              <a:gd name="T65" fmla="*/ 1481159409 h 1192"/>
              <a:gd name="T66" fmla="*/ 2147483647 w 8196"/>
              <a:gd name="T67" fmla="*/ 1473704213 h 1192"/>
              <a:gd name="T68" fmla="*/ 2147483647 w 8196"/>
              <a:gd name="T69" fmla="*/ 633717257 h 1192"/>
              <a:gd name="T70" fmla="*/ 2147483647 w 8196"/>
              <a:gd name="T71" fmla="*/ 63620306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extLst>
        </p:spPr>
        <p:txBody>
          <a:bodyPr/>
          <a:lstStyle/>
          <a:p>
            <a:pPr>
              <a:defRPr/>
            </a:pPr>
            <a:endParaRPr lang="bg-BG"/>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endParaRPr lang="bg-BG"/>
          </a:p>
        </p:txBody>
      </p:sp>
      <p:sp>
        <p:nvSpPr>
          <p:cNvPr id="11" name="Footer Placeholder 4"/>
          <p:cNvSpPr>
            <a:spLocks noGrp="1"/>
          </p:cNvSpPr>
          <p:nvPr>
            <p:ph type="ftr" sz="quarter" idx="11"/>
          </p:nvPr>
        </p:nvSpPr>
        <p:spPr/>
        <p:txBody>
          <a:bodyPr/>
          <a:lstStyle>
            <a:lvl1pPr>
              <a:defRPr/>
            </a:lvl1pPr>
          </a:lstStyle>
          <a:p>
            <a:pPr>
              <a:defRPr/>
            </a:pPr>
            <a:r>
              <a:rPr lang="ru-RU"/>
              <a:t>Дирекция „Развитие на селските райони“ Министерство на земеделието и храните</a:t>
            </a:r>
            <a:endParaRPr lang="bg-BG"/>
          </a:p>
        </p:txBody>
      </p:sp>
      <p:sp>
        <p:nvSpPr>
          <p:cNvPr id="12" name="Slide Number Placeholder 5"/>
          <p:cNvSpPr>
            <a:spLocks noGrp="1"/>
          </p:cNvSpPr>
          <p:nvPr>
            <p:ph type="sldNum" sz="quarter" idx="12"/>
          </p:nvPr>
        </p:nvSpPr>
        <p:spPr/>
        <p:txBody>
          <a:bodyPr/>
          <a:lstStyle>
            <a:lvl1pPr>
              <a:defRPr/>
            </a:lvl1pPr>
          </a:lstStyle>
          <a:p>
            <a:pPr>
              <a:defRPr/>
            </a:pPr>
            <a:fld id="{CFCE2FF9-DE2F-49A1-B104-C6338F298ED5}" type="slidenum">
              <a:rPr lang="bg-BG"/>
              <a:pPr>
                <a:defRPr/>
              </a:pPr>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endParaRPr lang="bg-BG"/>
          </a:p>
        </p:txBody>
      </p:sp>
      <p:sp>
        <p:nvSpPr>
          <p:cNvPr id="6" name="Footer Placeholder 4"/>
          <p:cNvSpPr>
            <a:spLocks noGrp="1"/>
          </p:cNvSpPr>
          <p:nvPr>
            <p:ph type="ftr" sz="quarter" idx="16"/>
          </p:nvPr>
        </p:nvSpPr>
        <p:spPr/>
        <p:txBody>
          <a:bodyPr/>
          <a:lstStyle>
            <a:lvl1pPr>
              <a:defRPr/>
            </a:lvl1pPr>
          </a:lstStyle>
          <a:p>
            <a:pPr>
              <a:defRPr/>
            </a:pPr>
            <a:r>
              <a:rPr lang="ru-RU"/>
              <a:t>Дирекция „Развитие на селските райони“ Министерство на земеделието и храните</a:t>
            </a:r>
            <a:endParaRPr lang="bg-BG"/>
          </a:p>
        </p:txBody>
      </p:sp>
      <p:sp>
        <p:nvSpPr>
          <p:cNvPr id="7" name="Slide Number Placeholder 5"/>
          <p:cNvSpPr>
            <a:spLocks noGrp="1"/>
          </p:cNvSpPr>
          <p:nvPr>
            <p:ph type="sldNum" sz="quarter" idx="17"/>
          </p:nvPr>
        </p:nvSpPr>
        <p:spPr/>
        <p:txBody>
          <a:bodyPr/>
          <a:lstStyle>
            <a:lvl1pPr>
              <a:defRPr/>
            </a:lvl1pPr>
          </a:lstStyle>
          <a:p>
            <a:pPr>
              <a:defRPr/>
            </a:pPr>
            <a:fld id="{F391949B-8530-481F-9559-9CD31B0722B0}" type="slidenum">
              <a:rPr lang="bg-BG"/>
              <a:pPr>
                <a:defRPr/>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bg-BG"/>
          </a:p>
        </p:txBody>
      </p:sp>
      <p:sp>
        <p:nvSpPr>
          <p:cNvPr id="8" name="Footer Placeholder 4"/>
          <p:cNvSpPr>
            <a:spLocks noGrp="1"/>
          </p:cNvSpPr>
          <p:nvPr>
            <p:ph type="ftr" sz="quarter" idx="11"/>
          </p:nvPr>
        </p:nvSpPr>
        <p:spPr/>
        <p:txBody>
          <a:bodyPr/>
          <a:lstStyle>
            <a:lvl1pPr>
              <a:defRPr/>
            </a:lvl1pPr>
          </a:lstStyle>
          <a:p>
            <a:pPr>
              <a:defRPr/>
            </a:pPr>
            <a:r>
              <a:rPr lang="ru-RU"/>
              <a:t>Дирекция „Развитие на селските райони“ Министерство на земеделието и храните</a:t>
            </a:r>
            <a:endParaRPr lang="bg-BG"/>
          </a:p>
        </p:txBody>
      </p:sp>
      <p:sp>
        <p:nvSpPr>
          <p:cNvPr id="9" name="Slide Number Placeholder 5"/>
          <p:cNvSpPr>
            <a:spLocks noGrp="1"/>
          </p:cNvSpPr>
          <p:nvPr>
            <p:ph type="sldNum" sz="quarter" idx="12"/>
          </p:nvPr>
        </p:nvSpPr>
        <p:spPr/>
        <p:txBody>
          <a:bodyPr/>
          <a:lstStyle>
            <a:lvl1pPr>
              <a:defRPr/>
            </a:lvl1pPr>
          </a:lstStyle>
          <a:p>
            <a:pPr>
              <a:defRPr/>
            </a:pPr>
            <a:fld id="{DA2B6470-B378-4D67-98B1-C681DFC01FC0}" type="slidenum">
              <a:rPr lang="bg-BG"/>
              <a:pPr>
                <a:defRPr/>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bg-BG"/>
          </a:p>
        </p:txBody>
      </p:sp>
      <p:sp>
        <p:nvSpPr>
          <p:cNvPr id="4" name="Footer Placeholder 4"/>
          <p:cNvSpPr>
            <a:spLocks noGrp="1"/>
          </p:cNvSpPr>
          <p:nvPr>
            <p:ph type="ftr" sz="quarter" idx="11"/>
          </p:nvPr>
        </p:nvSpPr>
        <p:spPr/>
        <p:txBody>
          <a:bodyPr/>
          <a:lstStyle>
            <a:lvl1pPr>
              <a:defRPr/>
            </a:lvl1pPr>
          </a:lstStyle>
          <a:p>
            <a:pPr>
              <a:defRPr/>
            </a:pPr>
            <a:r>
              <a:rPr lang="ru-RU"/>
              <a:t>Дирекция „Развитие на селските райони“ Министерство на земеделието и храните</a:t>
            </a:r>
            <a:endParaRPr lang="bg-BG"/>
          </a:p>
        </p:txBody>
      </p:sp>
      <p:sp>
        <p:nvSpPr>
          <p:cNvPr id="5" name="Slide Number Placeholder 5"/>
          <p:cNvSpPr>
            <a:spLocks noGrp="1"/>
          </p:cNvSpPr>
          <p:nvPr>
            <p:ph type="sldNum" sz="quarter" idx="12"/>
          </p:nvPr>
        </p:nvSpPr>
        <p:spPr/>
        <p:txBody>
          <a:bodyPr/>
          <a:lstStyle>
            <a:lvl1pPr>
              <a:defRPr/>
            </a:lvl1pPr>
          </a:lstStyle>
          <a:p>
            <a:pPr>
              <a:defRPr/>
            </a:pPr>
            <a:fld id="{AEB919FD-4AD4-48A0-9CD0-0EC23E1182C9}" type="slidenum">
              <a:rPr lang="bg-BG"/>
              <a:pPr>
                <a:defRPr/>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1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extLst>
          </p:spPr>
          <p:txBody>
            <a:bodyPr/>
            <a:lstStyle/>
            <a:p>
              <a:pPr>
                <a:defRPr/>
              </a:pPr>
              <a:endParaRPr lang="bg-BG"/>
            </a:p>
          </p:txBody>
        </p:sp>
        <p:sp>
          <p:nvSpPr>
            <p:cNvPr id="5" name="Freeform 18"/>
            <p:cNvSpPr>
              <a:spLocks/>
            </p:cNvSpPr>
            <p:nvPr/>
          </p:nvSpPr>
          <p:spPr bwMode="hidden">
            <a:xfrm>
              <a:off x="-308667" y="4319028"/>
              <a:ext cx="8279020" cy="1208091"/>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extLst>
          </p:spPr>
          <p:txBody>
            <a:bodyPr/>
            <a:lstStyle/>
            <a:p>
              <a:pPr>
                <a:defRPr/>
              </a:pPr>
              <a:endParaRPr lang="bg-BG"/>
            </a:p>
          </p:txBody>
        </p:sp>
        <p:sp>
          <p:nvSpPr>
            <p:cNvPr id="6" name="Freeform 22"/>
            <p:cNvSpPr>
              <a:spLocks/>
            </p:cNvSpPr>
            <p:nvPr/>
          </p:nvSpPr>
          <p:spPr bwMode="hidden">
            <a:xfrm>
              <a:off x="4286" y="4334834"/>
              <a:ext cx="8165219" cy="1101960"/>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extLst>
          </p:spPr>
          <p:txBody>
            <a:bodyPr/>
            <a:lstStyle/>
            <a:p>
              <a:pPr>
                <a:defRPr/>
              </a:pPr>
              <a:endParaRPr lang="bg-BG"/>
            </a:p>
          </p:txBody>
        </p:sp>
        <p:sp>
          <p:nvSpPr>
            <p:cNvPr id="7" name="Freeform 26"/>
            <p:cNvSpPr>
              <a:spLocks/>
            </p:cNvSpPr>
            <p:nvPr/>
          </p:nvSpPr>
          <p:spPr bwMode="hidden">
            <a:xfrm>
              <a:off x="4155651" y="4316769"/>
              <a:ext cx="4940859" cy="925827"/>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extLst>
          </p:spPr>
          <p:txBody>
            <a:bodyPr/>
            <a:lstStyle/>
            <a:p>
              <a:pPr>
                <a:defRPr/>
              </a:pPr>
              <a:endParaRPr lang="bg-BG"/>
            </a:p>
          </p:txBody>
        </p:sp>
        <p:sp useBgFill="1">
          <p:nvSpPr>
            <p:cNvPr id="8" name="Freeform 25"/>
            <p:cNvSpPr>
              <a:spLocks/>
            </p:cNvSpPr>
            <p:nvPr/>
          </p:nvSpPr>
          <p:spPr bwMode="hidden">
            <a:xfrm>
              <a:off x="-3905251" y="4294188"/>
              <a:ext cx="13027839"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9063908 w 8196"/>
                <a:gd name="T51" fmla="*/ 110886875 h 1192"/>
                <a:gd name="T52" fmla="*/ 1339111161 w 8196"/>
                <a:gd name="T53" fmla="*/ 186491563 h 1192"/>
                <a:gd name="T54" fmla="*/ 944958629 w 8196"/>
                <a:gd name="T55" fmla="*/ 272176875 h 1192"/>
                <a:gd name="T56" fmla="*/ 626603132 w 8196"/>
                <a:gd name="T57" fmla="*/ 362902500 h 1192"/>
                <a:gd name="T58" fmla="*/ 373939989 w 8196"/>
                <a:gd name="T59" fmla="*/ 443547500 h 1192"/>
                <a:gd name="T60" fmla="*/ 121278436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extLst>
          </p:spPr>
          <p:txBody>
            <a:bodyPr/>
            <a:lstStyle/>
            <a:p>
              <a:pPr>
                <a:defRPr/>
              </a:pPr>
              <a:endParaRPr lang="bg-BG"/>
            </a:p>
          </p:txBody>
        </p:sp>
      </p:grpSp>
      <p:sp>
        <p:nvSpPr>
          <p:cNvPr id="9" name="Date Placeholder 1"/>
          <p:cNvSpPr>
            <a:spLocks noGrp="1"/>
          </p:cNvSpPr>
          <p:nvPr>
            <p:ph type="dt" sz="half" idx="10"/>
          </p:nvPr>
        </p:nvSpPr>
        <p:spPr/>
        <p:txBody>
          <a:bodyPr/>
          <a:lstStyle>
            <a:lvl1pPr>
              <a:defRPr/>
            </a:lvl1pPr>
          </a:lstStyle>
          <a:p>
            <a:pPr>
              <a:defRPr/>
            </a:pPr>
            <a:endParaRPr lang="bg-BG"/>
          </a:p>
        </p:txBody>
      </p:sp>
      <p:sp>
        <p:nvSpPr>
          <p:cNvPr id="10" name="Footer Placeholder 2"/>
          <p:cNvSpPr>
            <a:spLocks noGrp="1"/>
          </p:cNvSpPr>
          <p:nvPr>
            <p:ph type="ftr" sz="quarter" idx="11"/>
          </p:nvPr>
        </p:nvSpPr>
        <p:spPr/>
        <p:txBody>
          <a:bodyPr/>
          <a:lstStyle>
            <a:lvl1pPr>
              <a:defRPr/>
            </a:lvl1pPr>
          </a:lstStyle>
          <a:p>
            <a:pPr>
              <a:defRPr/>
            </a:pPr>
            <a:r>
              <a:rPr lang="ru-RU"/>
              <a:t>Дирекция „Развитие на селските райони“ Министерство на земеделието и храните</a:t>
            </a:r>
            <a:endParaRPr lang="bg-BG"/>
          </a:p>
        </p:txBody>
      </p:sp>
      <p:sp>
        <p:nvSpPr>
          <p:cNvPr id="11" name="Slide Number Placeholder 3"/>
          <p:cNvSpPr>
            <a:spLocks noGrp="1"/>
          </p:cNvSpPr>
          <p:nvPr>
            <p:ph type="sldNum" sz="quarter" idx="12"/>
          </p:nvPr>
        </p:nvSpPr>
        <p:spPr/>
        <p:txBody>
          <a:bodyPr/>
          <a:lstStyle>
            <a:lvl1pPr>
              <a:defRPr/>
            </a:lvl1pPr>
          </a:lstStyle>
          <a:p>
            <a:pPr>
              <a:defRPr/>
            </a:pPr>
            <a:fld id="{5C7F9C2C-B466-4E97-B635-C1EFD4653AA1}" type="slidenum">
              <a:rPr lang="bg-BG"/>
              <a:pPr>
                <a:defRPr/>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extLst>
          </p:spPr>
          <p:txBody>
            <a:bodyPr/>
            <a:lstStyle/>
            <a:p>
              <a:pPr>
                <a:defRPr/>
              </a:pPr>
              <a:endParaRPr lang="bg-BG"/>
            </a:p>
          </p:txBody>
        </p:sp>
        <p:sp>
          <p:nvSpPr>
            <p:cNvPr id="8" name="Freeform 18"/>
            <p:cNvSpPr>
              <a:spLocks/>
            </p:cNvSpPr>
            <p:nvPr/>
          </p:nvSpPr>
          <p:spPr bwMode="hidden">
            <a:xfrm>
              <a:off x="-308538" y="4318998"/>
              <a:ext cx="8280254" cy="1208906"/>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extLst>
          </p:spPr>
          <p:txBody>
            <a:bodyPr/>
            <a:lstStyle/>
            <a:p>
              <a:pPr>
                <a:defRPr/>
              </a:pPr>
              <a:endParaRPr lang="bg-BG"/>
            </a:p>
          </p:txBody>
        </p:sp>
        <p:sp>
          <p:nvSpPr>
            <p:cNvPr id="9" name="Freeform 22"/>
            <p:cNvSpPr>
              <a:spLocks/>
            </p:cNvSpPr>
            <p:nvPr/>
          </p:nvSpPr>
          <p:spPr bwMode="hidden">
            <a:xfrm>
              <a:off x="4014" y="4334786"/>
              <a:ext cx="8164231" cy="1102902"/>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extLst>
          </p:spPr>
          <p:txBody>
            <a:bodyPr/>
            <a:lstStyle/>
            <a:p>
              <a:pPr>
                <a:defRPr/>
              </a:pPr>
              <a:endParaRPr lang="bg-BG"/>
            </a:p>
          </p:txBody>
        </p:sp>
        <p:sp>
          <p:nvSpPr>
            <p:cNvPr id="10" name="Freeform 26"/>
            <p:cNvSpPr>
              <a:spLocks/>
            </p:cNvSpPr>
            <p:nvPr/>
          </p:nvSpPr>
          <p:spPr bwMode="hidden">
            <a:xfrm>
              <a:off x="4157164" y="4316742"/>
              <a:ext cx="4939265" cy="926979"/>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extLst>
          </p:spPr>
          <p:txBody>
            <a:bodyPr/>
            <a:lstStyle/>
            <a:p>
              <a:pPr>
                <a:defRPr/>
              </a:pPr>
              <a:endParaRPr lang="bg-BG"/>
            </a:p>
          </p:txBody>
        </p:sp>
        <p:sp useBgFill="1">
          <p:nvSpPr>
            <p:cNvPr id="11" name="Freeform 25"/>
            <p:cNvSpPr>
              <a:spLocks/>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extLst>
          </p:spPr>
          <p:txBody>
            <a:bodyPr/>
            <a:lstStyle/>
            <a:p>
              <a:pPr>
                <a:defRPr/>
              </a:pPr>
              <a:endParaRPr lang="bg-BG"/>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endParaRPr lang="bg-BG"/>
          </a:p>
        </p:txBody>
      </p:sp>
      <p:sp>
        <p:nvSpPr>
          <p:cNvPr id="13" name="Footer Placeholder 5"/>
          <p:cNvSpPr>
            <a:spLocks noGrp="1"/>
          </p:cNvSpPr>
          <p:nvPr>
            <p:ph type="ftr" sz="quarter" idx="11"/>
          </p:nvPr>
        </p:nvSpPr>
        <p:spPr/>
        <p:txBody>
          <a:bodyPr/>
          <a:lstStyle>
            <a:lvl1pPr>
              <a:defRPr/>
            </a:lvl1pPr>
          </a:lstStyle>
          <a:p>
            <a:pPr>
              <a:defRPr/>
            </a:pPr>
            <a:r>
              <a:rPr lang="ru-RU"/>
              <a:t>Дирекция „Развитие на селските райони“ Министерство на земеделието и храните</a:t>
            </a:r>
            <a:endParaRPr lang="bg-BG"/>
          </a:p>
        </p:txBody>
      </p:sp>
      <p:sp>
        <p:nvSpPr>
          <p:cNvPr id="14" name="Slide Number Placeholder 6"/>
          <p:cNvSpPr>
            <a:spLocks noGrp="1"/>
          </p:cNvSpPr>
          <p:nvPr>
            <p:ph type="sldNum" sz="quarter" idx="12"/>
          </p:nvPr>
        </p:nvSpPr>
        <p:spPr/>
        <p:txBody>
          <a:bodyPr/>
          <a:lstStyle>
            <a:lvl1pPr>
              <a:defRPr/>
            </a:lvl1pPr>
          </a:lstStyle>
          <a:p>
            <a:pPr>
              <a:defRPr/>
            </a:pPr>
            <a:fld id="{3F671C90-7C6C-4DD5-9F25-032FE712869D}" type="slidenum">
              <a:rPr lang="bg-BG"/>
              <a:pPr>
                <a:defRPr/>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15"/>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extLst>
          </p:spPr>
          <p:txBody>
            <a:bodyPr/>
            <a:lstStyle/>
            <a:p>
              <a:pPr>
                <a:defRPr/>
              </a:pPr>
              <a:endParaRPr lang="bg-BG"/>
            </a:p>
          </p:txBody>
        </p:sp>
        <p:sp>
          <p:nvSpPr>
            <p:cNvPr id="8" name="Freeform 18"/>
            <p:cNvSpPr>
              <a:spLocks/>
            </p:cNvSpPr>
            <p:nvPr/>
          </p:nvSpPr>
          <p:spPr bwMode="hidden">
            <a:xfrm>
              <a:off x="-308538" y="4319027"/>
              <a:ext cx="8280254" cy="1208092"/>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extLst>
          </p:spPr>
          <p:txBody>
            <a:bodyPr/>
            <a:lstStyle/>
            <a:p>
              <a:pPr>
                <a:defRPr/>
              </a:pPr>
              <a:endParaRPr lang="bg-BG"/>
            </a:p>
          </p:txBody>
        </p:sp>
        <p:sp>
          <p:nvSpPr>
            <p:cNvPr id="9" name="Freeform 22"/>
            <p:cNvSpPr>
              <a:spLocks/>
            </p:cNvSpPr>
            <p:nvPr/>
          </p:nvSpPr>
          <p:spPr bwMode="hidden">
            <a:xfrm>
              <a:off x="4014" y="4334834"/>
              <a:ext cx="8164231" cy="1101960"/>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extLst>
          </p:spPr>
          <p:txBody>
            <a:bodyPr/>
            <a:lstStyle/>
            <a:p>
              <a:pPr>
                <a:defRPr/>
              </a:pPr>
              <a:endParaRPr lang="bg-BG"/>
            </a:p>
          </p:txBody>
        </p:sp>
        <p:sp>
          <p:nvSpPr>
            <p:cNvPr id="10" name="Freeform 26"/>
            <p:cNvSpPr>
              <a:spLocks/>
            </p:cNvSpPr>
            <p:nvPr/>
          </p:nvSpPr>
          <p:spPr bwMode="hidden">
            <a:xfrm>
              <a:off x="4157164" y="4316769"/>
              <a:ext cx="4939265" cy="925827"/>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extLst>
          </p:spPr>
          <p:txBody>
            <a:bodyPr/>
            <a:lstStyle/>
            <a:p>
              <a:pPr>
                <a:defRPr/>
              </a:pPr>
              <a:endParaRPr lang="bg-BG"/>
            </a:p>
          </p:txBody>
        </p:sp>
        <p:sp useBgFill="1">
          <p:nvSpPr>
            <p:cNvPr id="11" name="Freeform 20"/>
            <p:cNvSpPr>
              <a:spLocks/>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extLst>
          </p:spPr>
          <p:txBody>
            <a:bodyPr/>
            <a:lstStyle/>
            <a:p>
              <a:pPr>
                <a:defRPr/>
              </a:pPr>
              <a:endParaRPr lang="bg-BG"/>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endParaRPr lang="bg-BG"/>
          </a:p>
        </p:txBody>
      </p:sp>
      <p:sp>
        <p:nvSpPr>
          <p:cNvPr id="13" name="Footer Placeholder 5"/>
          <p:cNvSpPr>
            <a:spLocks noGrp="1"/>
          </p:cNvSpPr>
          <p:nvPr>
            <p:ph type="ftr" sz="quarter" idx="11"/>
          </p:nvPr>
        </p:nvSpPr>
        <p:spPr/>
        <p:txBody>
          <a:bodyPr/>
          <a:lstStyle>
            <a:lvl1pPr>
              <a:defRPr/>
            </a:lvl1pPr>
          </a:lstStyle>
          <a:p>
            <a:pPr>
              <a:defRPr/>
            </a:pPr>
            <a:r>
              <a:rPr lang="ru-RU"/>
              <a:t>Дирекция „Развитие на селските райони“ Министерство на земеделието и храните</a:t>
            </a:r>
            <a:endParaRPr lang="bg-BG"/>
          </a:p>
        </p:txBody>
      </p:sp>
      <p:sp>
        <p:nvSpPr>
          <p:cNvPr id="14" name="Slide Number Placeholder 6"/>
          <p:cNvSpPr>
            <a:spLocks noGrp="1"/>
          </p:cNvSpPr>
          <p:nvPr>
            <p:ph type="sldNum" sz="quarter" idx="12"/>
          </p:nvPr>
        </p:nvSpPr>
        <p:spPr/>
        <p:txBody>
          <a:bodyPr/>
          <a:lstStyle>
            <a:lvl1pPr>
              <a:defRPr/>
            </a:lvl1pPr>
          </a:lstStyle>
          <a:p>
            <a:pPr>
              <a:defRPr/>
            </a:pPr>
            <a:fld id="{2637C646-4006-41CF-87F0-003619FF988D}" type="slidenum">
              <a:rPr lang="bg-BG"/>
              <a:pPr>
                <a:defRPr/>
              </a:pPr>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extLst>
          </p:spPr>
          <p:txBody>
            <a:bodyPr/>
            <a:lstStyle/>
            <a:p>
              <a:pPr>
                <a:defRPr/>
              </a:pPr>
              <a:endParaRPr lang="bg-BG"/>
            </a:p>
          </p:txBody>
        </p:sp>
        <p:sp>
          <p:nvSpPr>
            <p:cNvPr id="1034" name="Freeform 18"/>
            <p:cNvSpPr>
              <a:spLocks/>
            </p:cNvSpPr>
            <p:nvPr/>
          </p:nvSpPr>
          <p:spPr bwMode="hidden">
            <a:xfrm>
              <a:off x="-308667" y="4319028"/>
              <a:ext cx="8279020" cy="1208091"/>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extLst>
          </p:spPr>
          <p:txBody>
            <a:bodyPr/>
            <a:lstStyle/>
            <a:p>
              <a:pPr>
                <a:defRPr/>
              </a:pPr>
              <a:endParaRPr lang="bg-BG"/>
            </a:p>
          </p:txBody>
        </p:sp>
        <p:sp>
          <p:nvSpPr>
            <p:cNvPr id="1035" name="Freeform 22"/>
            <p:cNvSpPr>
              <a:spLocks/>
            </p:cNvSpPr>
            <p:nvPr/>
          </p:nvSpPr>
          <p:spPr bwMode="hidden">
            <a:xfrm>
              <a:off x="4286" y="4334834"/>
              <a:ext cx="8165219" cy="1101960"/>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extLst>
          </p:spPr>
          <p:txBody>
            <a:bodyPr/>
            <a:lstStyle/>
            <a:p>
              <a:pPr>
                <a:defRPr/>
              </a:pPr>
              <a:endParaRPr lang="bg-BG"/>
            </a:p>
          </p:txBody>
        </p:sp>
        <p:sp>
          <p:nvSpPr>
            <p:cNvPr id="1036" name="Freeform 26"/>
            <p:cNvSpPr>
              <a:spLocks/>
            </p:cNvSpPr>
            <p:nvPr/>
          </p:nvSpPr>
          <p:spPr bwMode="hidden">
            <a:xfrm>
              <a:off x="4155651" y="4316769"/>
              <a:ext cx="4940859" cy="925827"/>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extLst>
          </p:spPr>
          <p:txBody>
            <a:bodyPr/>
            <a:lstStyle/>
            <a:p>
              <a:pPr>
                <a:defRPr/>
              </a:pPr>
              <a:endParaRPr lang="bg-BG"/>
            </a:p>
          </p:txBody>
        </p:sp>
        <p:sp useBgFill="1">
          <p:nvSpPr>
            <p:cNvPr id="1037" name="Freeform 10"/>
            <p:cNvSpPr>
              <a:spLocks/>
            </p:cNvSpPr>
            <p:nvPr/>
          </p:nvSpPr>
          <p:spPr bwMode="hidden">
            <a:xfrm>
              <a:off x="-3905251" y="4294188"/>
              <a:ext cx="13027839"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9063908 w 8196"/>
                <a:gd name="T51" fmla="*/ 110886875 h 1192"/>
                <a:gd name="T52" fmla="*/ 1339111161 w 8196"/>
                <a:gd name="T53" fmla="*/ 186491563 h 1192"/>
                <a:gd name="T54" fmla="*/ 944958629 w 8196"/>
                <a:gd name="T55" fmla="*/ 272176875 h 1192"/>
                <a:gd name="T56" fmla="*/ 626603132 w 8196"/>
                <a:gd name="T57" fmla="*/ 362902500 h 1192"/>
                <a:gd name="T58" fmla="*/ 373939989 w 8196"/>
                <a:gd name="T59" fmla="*/ 443547500 h 1192"/>
                <a:gd name="T60" fmla="*/ 121278436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extLst>
          </p:spPr>
          <p:txBody>
            <a:bodyPr/>
            <a:lstStyle/>
            <a:p>
              <a:pPr>
                <a:defRPr/>
              </a:pPr>
              <a:endParaRPr lang="bg-BG"/>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defRPr>
            </a:lvl1pPr>
          </a:lstStyle>
          <a:p>
            <a:pPr>
              <a:defRPr/>
            </a:pPr>
            <a:endParaRPr lang="bg-BG"/>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defRPr>
            </a:lvl1pPr>
          </a:lstStyle>
          <a:p>
            <a:pPr>
              <a:defRPr/>
            </a:pPr>
            <a:r>
              <a:rPr lang="ru-RU"/>
              <a:t>Дирекция „Развитие на селските райони“ Министерство на земеделието и храните</a:t>
            </a:r>
            <a:endParaRPr lang="bg-BG"/>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a:defRPr sz="1000">
                <a:solidFill>
                  <a:schemeClr val="tx2"/>
                </a:solidFill>
              </a:defRPr>
            </a:lvl1pPr>
          </a:lstStyle>
          <a:p>
            <a:pPr>
              <a:defRPr/>
            </a:pPr>
            <a:fld id="{1050A7AE-881C-49FD-945A-15AC6EC58735}" type="slidenum">
              <a:rPr lang="bg-BG"/>
              <a:pPr>
                <a:defRPr/>
              </a:pPr>
              <a:t>‹#›</a:t>
            </a:fld>
            <a:endParaRPr lang="bg-BG"/>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074" r:id="rId1"/>
    <p:sldLayoutId id="2147484073" r:id="rId2"/>
    <p:sldLayoutId id="2147484075" r:id="rId3"/>
    <p:sldLayoutId id="2147484072" r:id="rId4"/>
    <p:sldLayoutId id="2147484071" r:id="rId5"/>
    <p:sldLayoutId id="2147484070" r:id="rId6"/>
    <p:sldLayoutId id="2147484076" r:id="rId7"/>
    <p:sldLayoutId id="2147484077" r:id="rId8"/>
    <p:sldLayoutId id="2147484078" r:id="rId9"/>
    <p:sldLayoutId id="2147484069" r:id="rId10"/>
    <p:sldLayoutId id="2147484079" r:id="rId11"/>
    <p:sldLayoutId id="2147484068" r:id="rId12"/>
  </p:sldLayoutIdLst>
  <p:hf sldNum="0" hd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8.gif"/><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755650" y="1773238"/>
            <a:ext cx="7775575" cy="1800225"/>
          </a:xfrm>
        </p:spPr>
        <p:txBody>
          <a:bodyPr/>
          <a:lstStyle/>
          <a:p>
            <a:pPr>
              <a:defRPr/>
            </a:pPr>
            <a:r>
              <a:rPr lang="bg-BG" sz="3200" b="1" spc="50" dirty="0">
                <a:ln w="11430"/>
                <a:solidFill>
                  <a:schemeClr val="bg1"/>
                </a:solidFill>
                <a:effectLst>
                  <a:outerShdw blurRad="76200" dist="50800" dir="5400000" algn="tl" rotWithShape="0">
                    <a:srgbClr val="000000">
                      <a:alpha val="65000"/>
                    </a:srgbClr>
                  </a:outerShdw>
                  <a:reflection blurRad="6350" stA="55000" endA="50" endPos="85000" dir="5400000" sy="-100000" algn="bl" rotWithShape="0"/>
                </a:effectLst>
                <a:latin typeface="Arial Black" pitchFamily="34" charset="0"/>
              </a:rPr>
              <a:t>ПРОГРАМА ЗА РАЗВИТИЕ НА СЕЛСКИТЕ РАЙОНИ </a:t>
            </a:r>
            <a:r>
              <a:rPr lang="en-US" sz="3200" b="1" spc="50" dirty="0" smtClean="0">
                <a:ln w="11430"/>
                <a:solidFill>
                  <a:schemeClr val="bg1"/>
                </a:solidFill>
                <a:effectLst>
                  <a:outerShdw blurRad="76200" dist="50800" dir="5400000" algn="tl" rotWithShape="0">
                    <a:srgbClr val="000000">
                      <a:alpha val="65000"/>
                    </a:srgbClr>
                  </a:outerShdw>
                  <a:reflection blurRad="6350" stA="55000" endA="50" endPos="85000" dir="5400000" sy="-100000" algn="bl" rotWithShape="0"/>
                </a:effectLst>
                <a:latin typeface="Arial Black" pitchFamily="34" charset="0"/>
              </a:rPr>
              <a:t>2014-2020</a:t>
            </a:r>
            <a:endParaRPr lang="bg-BG" sz="3200" b="1" spc="50" dirty="0">
              <a:ln w="11430"/>
              <a:solidFill>
                <a:schemeClr val="bg1"/>
              </a:solidFill>
              <a:effectLst>
                <a:outerShdw blurRad="76200" dist="50800" dir="5400000" algn="tl" rotWithShape="0">
                  <a:srgbClr val="000000">
                    <a:alpha val="65000"/>
                  </a:srgbClr>
                </a:outerShdw>
                <a:reflection blurRad="6350" stA="55000" endA="50" endPos="85000" dir="5400000" sy="-100000" algn="bl" rotWithShape="0"/>
              </a:effectLst>
              <a:latin typeface="Arial Black" pitchFamily="34" charset="0"/>
            </a:endParaRPr>
          </a:p>
        </p:txBody>
      </p:sp>
      <p:sp>
        <p:nvSpPr>
          <p:cNvPr id="3" name="Subtitle 2"/>
          <p:cNvSpPr>
            <a:spLocks noGrp="1"/>
          </p:cNvSpPr>
          <p:nvPr>
            <p:ph type="subTitle" idx="1"/>
          </p:nvPr>
        </p:nvSpPr>
        <p:spPr>
          <a:xfrm>
            <a:off x="1015952" y="3501008"/>
            <a:ext cx="7344816" cy="648072"/>
          </a:xfrm>
          <a:extLst/>
        </p:spPr>
        <p:txBody>
          <a:bodyPr rtlCol="0">
            <a:noAutofit/>
          </a:bodyPr>
          <a:lstStyle/>
          <a:p>
            <a:pPr eaLnBrk="1" fontAlgn="auto" hangingPunct="1">
              <a:spcAft>
                <a:spcPts val="0"/>
              </a:spcAft>
              <a:defRPr/>
            </a:pPr>
            <a:endParaRPr lang="bg-BG" sz="1600" dirty="0" smtClean="0">
              <a:solidFill>
                <a:schemeClr val="tx1"/>
              </a:solidFill>
              <a:effectLst>
                <a:outerShdw blurRad="38100" dist="38100" dir="2700000" algn="tl">
                  <a:srgbClr val="000000">
                    <a:alpha val="43137"/>
                  </a:srgbClr>
                </a:outerShdw>
              </a:effectLst>
            </a:endParaRPr>
          </a:p>
          <a:p>
            <a:pPr eaLnBrk="1" hangingPunct="1">
              <a:spcBef>
                <a:spcPct val="0"/>
              </a:spcBef>
              <a:defRPr/>
            </a:pPr>
            <a:r>
              <a:rPr lang="bg-BG" sz="1800" b="1" cap="all" dirty="0">
                <a:ln w="0"/>
                <a:solidFill>
                  <a:schemeClr val="accent3"/>
                </a:solidFill>
                <a:effectLst>
                  <a:reflection blurRad="12700" stA="50000" endPos="50000" dist="5000" dir="5400000" sy="-100000" rotWithShape="0"/>
                </a:effectLst>
                <a:latin typeface="Arial" charset="0"/>
              </a:rPr>
              <a:t>Европейски земеделски фонд за развитие на селските райони (ЕЗФРСР)</a:t>
            </a:r>
          </a:p>
          <a:p>
            <a:pPr eaLnBrk="1" fontAlgn="auto" hangingPunct="1">
              <a:spcAft>
                <a:spcPts val="0"/>
              </a:spcAft>
              <a:defRPr/>
            </a:pPr>
            <a:endParaRPr lang="bg-BG" sz="1600" dirty="0">
              <a:ln w="18415" cmpd="sng">
                <a:solidFill>
                  <a:srgbClr val="FFFFFF"/>
                </a:solidFill>
                <a:prstDash val="solid"/>
              </a:ln>
              <a:effectLst>
                <a:outerShdw blurRad="63500" dir="3600000" algn="tl" rotWithShape="0">
                  <a:srgbClr val="000000">
                    <a:alpha val="70000"/>
                  </a:srgbClr>
                </a:outerShdw>
              </a:effectLst>
            </a:endParaRPr>
          </a:p>
        </p:txBody>
      </p:sp>
      <p:pic>
        <p:nvPicPr>
          <p:cNvPr id="15363" name="Picture 2" descr="http://oralo.bg/wp-content/uploads/2012/10/лого–мзх.jpg"/>
          <p:cNvPicPr>
            <a:picLocks noChangeAspect="1" noChangeArrowheads="1"/>
          </p:cNvPicPr>
          <p:nvPr/>
        </p:nvPicPr>
        <p:blipFill>
          <a:blip r:embed="rId2"/>
          <a:srcRect/>
          <a:stretch>
            <a:fillRect/>
          </a:stretch>
        </p:blipFill>
        <p:spPr bwMode="auto">
          <a:xfrm>
            <a:off x="468313" y="5826125"/>
            <a:ext cx="1158875" cy="790575"/>
          </a:xfrm>
          <a:prstGeom prst="rect">
            <a:avLst/>
          </a:prstGeom>
          <a:noFill/>
          <a:ln w="9525">
            <a:noFill/>
            <a:miter lim="800000"/>
            <a:headEnd/>
            <a:tailEnd/>
          </a:ln>
        </p:spPr>
      </p:pic>
      <p:pic>
        <p:nvPicPr>
          <p:cNvPr id="15364" name="Picture 4" descr="http://www.fahs.surrey.ac.uk/stress_impact/images/european-union-logo.jpg"/>
          <p:cNvPicPr>
            <a:picLocks noChangeAspect="1" noChangeArrowheads="1"/>
          </p:cNvPicPr>
          <p:nvPr/>
        </p:nvPicPr>
        <p:blipFill>
          <a:blip r:embed="rId3"/>
          <a:srcRect/>
          <a:stretch>
            <a:fillRect/>
          </a:stretch>
        </p:blipFill>
        <p:spPr bwMode="auto">
          <a:xfrm>
            <a:off x="1763713" y="5903913"/>
            <a:ext cx="1008062" cy="7239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
          <p:cNvSpPr>
            <a:spLocks noGrp="1"/>
          </p:cNvSpPr>
          <p:nvPr>
            <p:ph type="title"/>
          </p:nvPr>
        </p:nvSpPr>
        <p:spPr/>
        <p:txBody>
          <a:bodyPr/>
          <a:lstStyle/>
          <a:p>
            <a:pPr algn="l"/>
            <a:r>
              <a:rPr lang="bg-BG" sz="2000" b="1" smtClean="0"/>
              <a:t>Мярка 14 „Плащания за хуманно отношение към животните“</a:t>
            </a:r>
            <a:endParaRPr lang="bg-BG" sz="2000" smtClean="0"/>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smtClean="0">
              <a:ln w="1905"/>
              <a:solidFill>
                <a:schemeClr val="tx1"/>
              </a:solidFill>
              <a:effectLst>
                <a:innerShdw blurRad="69850" dist="43180" dir="5400000">
                  <a:srgbClr val="000000">
                    <a:alpha val="65000"/>
                  </a:srgbClr>
                </a:innerShdw>
              </a:effectLst>
            </a:endParaRPr>
          </a:p>
          <a:p>
            <a:pPr>
              <a:defRPr/>
            </a:pPr>
            <a:r>
              <a:rPr lang="ru-RU"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a:ln w="1905"/>
              <a:solidFill>
                <a:schemeClr val="tx1"/>
              </a:solidFill>
              <a:effectLst>
                <a:innerShdw blurRad="69850" dist="43180" dir="5400000">
                  <a:srgbClr val="000000">
                    <a:alpha val="65000"/>
                  </a:srgbClr>
                </a:innerShdw>
              </a:effectLst>
            </a:endParaRPr>
          </a:p>
        </p:txBody>
      </p:sp>
      <p:sp>
        <p:nvSpPr>
          <p:cNvPr id="24579" name="Content Placeholder 1"/>
          <p:cNvSpPr>
            <a:spLocks noGrp="1"/>
          </p:cNvSpPr>
          <p:nvPr>
            <p:ph idx="1"/>
          </p:nvPr>
        </p:nvSpPr>
        <p:spPr>
          <a:xfrm>
            <a:off x="250825" y="2466975"/>
            <a:ext cx="8642350" cy="3748088"/>
          </a:xfrm>
        </p:spPr>
        <p:txBody>
          <a:bodyPr/>
          <a:lstStyle/>
          <a:p>
            <a:pPr marL="0" indent="0">
              <a:buClr>
                <a:srgbClr val="94C600"/>
              </a:buClr>
              <a:buFont typeface="Symbol" pitchFamily="18" charset="2"/>
              <a:buNone/>
            </a:pPr>
            <a:r>
              <a:rPr lang="bg-BG" sz="2000" b="1" smtClean="0">
                <a:solidFill>
                  <a:srgbClr val="000000"/>
                </a:solidFill>
              </a:rPr>
              <a:t>Финансови условия и други специфични условия за мярката </a:t>
            </a:r>
          </a:p>
          <a:p>
            <a:pPr marL="0" indent="0" algn="just">
              <a:spcBef>
                <a:spcPct val="0"/>
              </a:spcBef>
              <a:buClr>
                <a:srgbClr val="94C600"/>
              </a:buClr>
              <a:buFont typeface="Symbol" pitchFamily="18" charset="2"/>
              <a:buNone/>
            </a:pPr>
            <a:r>
              <a:rPr lang="bg-BG" sz="1600" smtClean="0">
                <a:solidFill>
                  <a:srgbClr val="000000"/>
                </a:solidFill>
                <a:cs typeface="Times New Roman" pitchFamily="18" charset="0"/>
              </a:rPr>
              <a:t>Нивата на подпомагане за отделните животновъдни стопанства ще бъдат определени въз основа на методика, която включва изчисления за допълнително извършени разходи и пропуснати ползи. </a:t>
            </a:r>
            <a:endParaRPr lang="en-US" sz="1600" smtClean="0">
              <a:solidFill>
                <a:srgbClr val="000000"/>
              </a:solidFill>
              <a:cs typeface="Times New Roman" pitchFamily="18" charset="0"/>
            </a:endParaRPr>
          </a:p>
          <a:p>
            <a:pPr marL="0" indent="0" algn="just">
              <a:buClr>
                <a:srgbClr val="94C600"/>
              </a:buClr>
              <a:buFont typeface="Symbol" pitchFamily="18" charset="2"/>
              <a:buNone/>
            </a:pPr>
            <a:endParaRPr lang="bg-BG" sz="2000" b="1" smtClean="0">
              <a:solidFill>
                <a:srgbClr val="002060"/>
              </a:solidFill>
            </a:endParaRPr>
          </a:p>
          <a:p>
            <a:pPr marL="0" indent="0" algn="just">
              <a:buClr>
                <a:srgbClr val="94C600"/>
              </a:buClr>
              <a:buFont typeface="Symbol" pitchFamily="18" charset="2"/>
              <a:buNone/>
            </a:pPr>
            <a:endParaRPr lang="en-US" sz="2000" b="1" smtClean="0">
              <a:solidFill>
                <a:srgbClr val="002060"/>
              </a:solidFill>
            </a:endParaRPr>
          </a:p>
          <a:p>
            <a:pPr marL="0" indent="0" algn="just">
              <a:buClr>
                <a:srgbClr val="94C600"/>
              </a:buClr>
              <a:buFont typeface="Symbol" pitchFamily="18" charset="2"/>
              <a:buNone/>
            </a:pPr>
            <a:r>
              <a:rPr lang="bg-BG" sz="2000" b="1" smtClean="0">
                <a:solidFill>
                  <a:srgbClr val="000000"/>
                </a:solidFill>
              </a:rPr>
              <a:t>Очакван резултат</a:t>
            </a:r>
          </a:p>
          <a:p>
            <a:pPr marL="0" indent="0" algn="just">
              <a:spcBef>
                <a:spcPct val="0"/>
              </a:spcBef>
              <a:buClr>
                <a:srgbClr val="94C600"/>
              </a:buClr>
              <a:buFont typeface="Symbol" pitchFamily="18" charset="2"/>
              <a:buNone/>
            </a:pPr>
            <a:r>
              <a:rPr lang="bg-BG" sz="1600" smtClean="0">
                <a:solidFill>
                  <a:srgbClr val="000000"/>
                </a:solidFill>
                <a:cs typeface="Times New Roman" pitchFamily="18" charset="0"/>
              </a:rPr>
              <a:t>Да бъдат подпомогнати 3000 животновъдни стопанства. Посредством предоставената помощ да се подобрят значително условията на отглеждане на животните,  да се осигурят безопасни условия за труд, да се намали замърсяването на околната среда от животински отпадъци, да се подобри конкурентоспособността и устойчивостта на животновъдните стопанства както и да се подобри качеството на крайния продукт.</a:t>
            </a:r>
          </a:p>
          <a:p>
            <a:pPr marL="0" indent="0" algn="just">
              <a:buFont typeface="Symbol" pitchFamily="18" charset="2"/>
              <a:buNone/>
            </a:pPr>
            <a:endParaRPr lang="bg-BG" sz="1600" b="1"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2"/>
          <p:cNvSpPr>
            <a:spLocks noGrp="1"/>
          </p:cNvSpPr>
          <p:nvPr>
            <p:ph type="title"/>
          </p:nvPr>
        </p:nvSpPr>
        <p:spPr/>
        <p:txBody>
          <a:bodyPr/>
          <a:lstStyle/>
          <a:p>
            <a:pPr algn="l"/>
            <a:r>
              <a:rPr lang="bg-BG" sz="2000" b="1" smtClean="0"/>
              <a:t>Мярка „Учредяване на групи и организации на производителите“</a:t>
            </a:r>
            <a:endParaRPr lang="bg-BG" sz="2200" smtClean="0"/>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smtClean="0">
              <a:ln w="1905"/>
              <a:solidFill>
                <a:schemeClr val="tx1"/>
              </a:solidFill>
              <a:effectLst>
                <a:innerShdw blurRad="69850" dist="43180" dir="5400000">
                  <a:srgbClr val="000000">
                    <a:alpha val="65000"/>
                  </a:srgbClr>
                </a:innerShdw>
              </a:effectLst>
            </a:endParaRPr>
          </a:p>
          <a:p>
            <a:pPr>
              <a:defRPr/>
            </a:pPr>
            <a:r>
              <a:rPr lang="ru-RU"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a:ln w="1905"/>
              <a:solidFill>
                <a:schemeClr val="tx1"/>
              </a:solidFill>
              <a:effectLst>
                <a:innerShdw blurRad="69850" dist="43180" dir="5400000">
                  <a:srgbClr val="000000">
                    <a:alpha val="65000"/>
                  </a:srgbClr>
                </a:innerShdw>
              </a:effectLst>
            </a:endParaRPr>
          </a:p>
        </p:txBody>
      </p:sp>
      <p:sp>
        <p:nvSpPr>
          <p:cNvPr id="25603" name="Content Placeholder 1"/>
          <p:cNvSpPr>
            <a:spLocks noGrp="1"/>
          </p:cNvSpPr>
          <p:nvPr>
            <p:ph idx="1"/>
          </p:nvPr>
        </p:nvSpPr>
        <p:spPr>
          <a:xfrm>
            <a:off x="250825" y="2560638"/>
            <a:ext cx="8642350" cy="3082925"/>
          </a:xfrm>
        </p:spPr>
        <p:txBody>
          <a:bodyPr/>
          <a:lstStyle/>
          <a:p>
            <a:pPr marL="0" indent="0">
              <a:buClr>
                <a:srgbClr val="94C600"/>
              </a:buClr>
              <a:buFont typeface="Symbol" pitchFamily="18" charset="2"/>
              <a:buNone/>
            </a:pPr>
            <a:r>
              <a:rPr lang="bg-BG" sz="2000" b="1" smtClean="0">
                <a:solidFill>
                  <a:srgbClr val="000000"/>
                </a:solidFill>
              </a:rPr>
              <a:t>Цели на мярката:</a:t>
            </a:r>
          </a:p>
          <a:p>
            <a:pPr marL="0" indent="0">
              <a:buClr>
                <a:srgbClr val="94C600"/>
              </a:buClr>
              <a:buFont typeface="Symbol" pitchFamily="18" charset="2"/>
              <a:buNone/>
            </a:pPr>
            <a:endParaRPr lang="bg-BG" sz="1400" smtClean="0">
              <a:solidFill>
                <a:srgbClr val="000000"/>
              </a:solidFill>
            </a:endParaRPr>
          </a:p>
          <a:p>
            <a:pPr marL="0" indent="0">
              <a:buClr>
                <a:srgbClr val="94C600"/>
              </a:buClr>
              <a:buFont typeface="Symbol" pitchFamily="18" charset="2"/>
              <a:buNone/>
            </a:pPr>
            <a:r>
              <a:rPr lang="bg-BG" sz="1600" smtClean="0">
                <a:solidFill>
                  <a:srgbClr val="000000"/>
                </a:solidFill>
              </a:rPr>
              <a:t>Помощта се отпуска за учредяване на групи и организации на производители в областта на селското производство и горския сектор </a:t>
            </a:r>
            <a:endParaRPr lang="en-US" sz="1600" smtClean="0">
              <a:solidFill>
                <a:srgbClr val="000000"/>
              </a:solidFill>
            </a:endParaRPr>
          </a:p>
          <a:p>
            <a:pPr marL="0" indent="0">
              <a:buClr>
                <a:srgbClr val="94C600"/>
              </a:buClr>
              <a:buFont typeface="Symbol" pitchFamily="18" charset="2"/>
              <a:buNone/>
            </a:pPr>
            <a:endParaRPr lang="bg-BG" sz="2000" b="1" smtClean="0">
              <a:solidFill>
                <a:srgbClr val="000000"/>
              </a:solidFill>
            </a:endParaRPr>
          </a:p>
          <a:p>
            <a:pPr marL="0" indent="0">
              <a:buClr>
                <a:srgbClr val="94C600"/>
              </a:buClr>
              <a:buFont typeface="Symbol" pitchFamily="18" charset="2"/>
              <a:buNone/>
            </a:pPr>
            <a:endParaRPr lang="bg-BG" sz="2000" b="1" smtClean="0">
              <a:solidFill>
                <a:srgbClr val="000000"/>
              </a:solidFill>
            </a:endParaRPr>
          </a:p>
          <a:p>
            <a:pPr marL="0" indent="0">
              <a:buClr>
                <a:srgbClr val="94C600"/>
              </a:buClr>
              <a:buFont typeface="Symbol" pitchFamily="18" charset="2"/>
              <a:buNone/>
            </a:pPr>
            <a:r>
              <a:rPr lang="bg-BG" sz="2000" b="1" smtClean="0">
                <a:solidFill>
                  <a:srgbClr val="000000"/>
                </a:solidFill>
              </a:rPr>
              <a:t>Обхват на подпомагане:</a:t>
            </a:r>
          </a:p>
          <a:p>
            <a:pPr marL="0" indent="0" algn="just">
              <a:buClr>
                <a:srgbClr val="94C600"/>
              </a:buClr>
              <a:buFont typeface="Symbol" pitchFamily="18" charset="2"/>
              <a:buNone/>
            </a:pPr>
            <a:r>
              <a:rPr lang="bg-BG" sz="1600" smtClean="0">
                <a:solidFill>
                  <a:srgbClr val="000000"/>
                </a:solidFill>
              </a:rPr>
              <a:t>Подпомагат се групи и организации и на производители, които упражняват дейността си на  територията на цялата страна</a:t>
            </a:r>
          </a:p>
          <a:p>
            <a:pPr marL="0" indent="0" algn="just">
              <a:buFont typeface="Symbol" pitchFamily="18" charset="2"/>
              <a:buNone/>
            </a:pPr>
            <a:endParaRPr lang="bg-BG" sz="1600" b="1"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2"/>
          <p:cNvSpPr>
            <a:spLocks noGrp="1"/>
          </p:cNvSpPr>
          <p:nvPr>
            <p:ph type="title"/>
          </p:nvPr>
        </p:nvSpPr>
        <p:spPr/>
        <p:txBody>
          <a:bodyPr/>
          <a:lstStyle/>
          <a:p>
            <a:pPr algn="just"/>
            <a:r>
              <a:rPr lang="bg-BG" sz="2000" b="1" smtClean="0"/>
              <a:t>Мярка „Учредяване на групи и организации на производителите“</a:t>
            </a:r>
            <a:endParaRPr lang="bg-BG" sz="2000" smtClean="0"/>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smtClean="0">
              <a:ln w="1905"/>
              <a:solidFill>
                <a:schemeClr val="tx1"/>
              </a:solidFill>
              <a:effectLst>
                <a:innerShdw blurRad="69850" dist="43180" dir="5400000">
                  <a:srgbClr val="000000">
                    <a:alpha val="65000"/>
                  </a:srgbClr>
                </a:innerShdw>
              </a:effectLst>
            </a:endParaRPr>
          </a:p>
          <a:p>
            <a:pPr>
              <a:defRPr/>
            </a:pPr>
            <a:r>
              <a:rPr lang="ru-RU"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a:ln w="1905"/>
              <a:solidFill>
                <a:schemeClr val="tx1"/>
              </a:solidFill>
              <a:effectLst>
                <a:innerShdw blurRad="69850" dist="43180" dir="5400000">
                  <a:srgbClr val="000000">
                    <a:alpha val="65000"/>
                  </a:srgbClr>
                </a:innerShdw>
              </a:effectLst>
            </a:endParaRPr>
          </a:p>
        </p:txBody>
      </p:sp>
      <p:sp>
        <p:nvSpPr>
          <p:cNvPr id="26627" name="Content Placeholder 1"/>
          <p:cNvSpPr>
            <a:spLocks noGrp="1"/>
          </p:cNvSpPr>
          <p:nvPr>
            <p:ph idx="1"/>
          </p:nvPr>
        </p:nvSpPr>
        <p:spPr>
          <a:xfrm>
            <a:off x="250825" y="2120900"/>
            <a:ext cx="8642350" cy="4451350"/>
          </a:xfrm>
        </p:spPr>
        <p:txBody>
          <a:bodyPr/>
          <a:lstStyle/>
          <a:p>
            <a:pPr marL="0" indent="0">
              <a:buClr>
                <a:srgbClr val="94C600"/>
              </a:buClr>
              <a:buFont typeface="Symbol" pitchFamily="18" charset="2"/>
              <a:buNone/>
            </a:pPr>
            <a:r>
              <a:rPr lang="bg-BG" sz="2000" b="1" smtClean="0">
                <a:solidFill>
                  <a:srgbClr val="000000"/>
                </a:solidFill>
              </a:rPr>
              <a:t>Бенефициенти:</a:t>
            </a:r>
          </a:p>
          <a:p>
            <a:pPr marL="0" indent="0" algn="just">
              <a:buClr>
                <a:srgbClr val="94C600"/>
              </a:buClr>
              <a:buFont typeface="Symbol" pitchFamily="18" charset="2"/>
              <a:buNone/>
            </a:pPr>
            <a:r>
              <a:rPr lang="bg-BG" sz="1600" smtClean="0">
                <a:solidFill>
                  <a:srgbClr val="000000"/>
                </a:solidFill>
              </a:rPr>
              <a:t>Групи и организации на производители, които отговарят на  определението „малки и средни производители” и са официално признати до края на 2020 г. въз основа на бизнес план.</a:t>
            </a:r>
            <a:endParaRPr lang="bg-BG" sz="1600" b="1" smtClean="0">
              <a:solidFill>
                <a:srgbClr val="000000"/>
              </a:solidFill>
            </a:endParaRPr>
          </a:p>
          <a:p>
            <a:pPr marL="0" indent="0">
              <a:buClr>
                <a:srgbClr val="94C600"/>
              </a:buClr>
              <a:buFont typeface="Symbol" pitchFamily="18" charset="2"/>
              <a:buNone/>
            </a:pPr>
            <a:endParaRPr lang="bg-BG" sz="2000" b="1" smtClean="0">
              <a:solidFill>
                <a:srgbClr val="000000"/>
              </a:solidFill>
            </a:endParaRPr>
          </a:p>
          <a:p>
            <a:pPr marL="0" indent="0">
              <a:buClr>
                <a:srgbClr val="94C600"/>
              </a:buClr>
              <a:buFont typeface="Symbol" pitchFamily="18" charset="2"/>
              <a:buNone/>
            </a:pPr>
            <a:r>
              <a:rPr lang="bg-BG" sz="2000" b="1" smtClean="0">
                <a:solidFill>
                  <a:srgbClr val="000000"/>
                </a:solidFill>
              </a:rPr>
              <a:t>Допустими разходи:</a:t>
            </a:r>
          </a:p>
          <a:p>
            <a:pPr marL="0" indent="0" algn="just">
              <a:buClr>
                <a:srgbClr val="FFFFFF"/>
              </a:buClr>
              <a:buFont typeface="Symbol" pitchFamily="18" charset="2"/>
              <a:buNone/>
            </a:pPr>
            <a:r>
              <a:rPr lang="bg-BG" sz="1600" smtClean="0">
                <a:solidFill>
                  <a:srgbClr val="000000"/>
                </a:solidFill>
              </a:rPr>
              <a:t>Адаптиране към пазарните изисквания на продукцията и производството на членове, които са членове на такива групи или организации;</a:t>
            </a:r>
          </a:p>
          <a:p>
            <a:pPr marL="0" indent="0" algn="just">
              <a:buClr>
                <a:srgbClr val="FFFFFF"/>
              </a:buClr>
              <a:buFont typeface="Symbol" pitchFamily="18" charset="2"/>
              <a:buNone/>
            </a:pPr>
            <a:r>
              <a:rPr lang="bg-BG" sz="1600" smtClean="0">
                <a:solidFill>
                  <a:srgbClr val="000000"/>
                </a:solidFill>
              </a:rPr>
              <a:t>Съвместно пускане на стоки на пазара, включително подготовка за продажби, централизация на продажбите и доставки за купувачи на едро;</a:t>
            </a:r>
          </a:p>
          <a:p>
            <a:pPr marL="0" indent="0" algn="just">
              <a:buClr>
                <a:srgbClr val="FFFFFF"/>
              </a:buClr>
              <a:buFont typeface="Symbol" pitchFamily="18" charset="2"/>
              <a:buNone/>
            </a:pPr>
            <a:r>
              <a:rPr lang="bg-BG" sz="1600" smtClean="0">
                <a:solidFill>
                  <a:srgbClr val="000000"/>
                </a:solidFill>
              </a:rPr>
              <a:t>Установяване на общи правила за информация за продукцията, в частност за прибиране на реколтата и наличностите;</a:t>
            </a:r>
          </a:p>
          <a:p>
            <a:pPr marL="0" indent="0" algn="just">
              <a:buClr>
                <a:srgbClr val="FFFFFF"/>
              </a:buClr>
              <a:buFont typeface="Symbol" pitchFamily="18" charset="2"/>
              <a:buNone/>
            </a:pPr>
            <a:r>
              <a:rPr lang="bg-BG" sz="1600" smtClean="0">
                <a:solidFill>
                  <a:srgbClr val="000000"/>
                </a:solidFill>
              </a:rPr>
              <a:t>Други дейности, които могат да се осъществяват от групи и организации на производителите, като изграждането на умения за стопанска и търговска дейност и организацията и улесняването на иновационните процеси.</a:t>
            </a:r>
            <a:endParaRPr lang="en-US" sz="1600" smtClean="0">
              <a:solidFill>
                <a:srgbClr val="000000"/>
              </a:solidFill>
            </a:endParaRPr>
          </a:p>
          <a:p>
            <a:pPr marL="0" indent="0" algn="just">
              <a:buFont typeface="Symbol" pitchFamily="18" charset="2"/>
              <a:buNone/>
            </a:pPr>
            <a:endParaRPr lang="bg-BG" sz="1200" b="1"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2"/>
          <p:cNvSpPr>
            <a:spLocks noGrp="1"/>
          </p:cNvSpPr>
          <p:nvPr>
            <p:ph type="title"/>
          </p:nvPr>
        </p:nvSpPr>
        <p:spPr/>
        <p:txBody>
          <a:bodyPr/>
          <a:lstStyle/>
          <a:p>
            <a:pPr algn="l"/>
            <a:r>
              <a:rPr lang="bg-BG" sz="2000" b="1" smtClean="0"/>
              <a:t>Мярка „Учредяване на групи и организации на производителите“</a:t>
            </a:r>
            <a:endParaRPr lang="bg-BG" sz="2000" smtClean="0"/>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smtClean="0">
              <a:ln w="1905"/>
              <a:solidFill>
                <a:schemeClr val="tx1"/>
              </a:solidFill>
              <a:effectLst>
                <a:innerShdw blurRad="69850" dist="43180" dir="5400000">
                  <a:srgbClr val="000000">
                    <a:alpha val="65000"/>
                  </a:srgbClr>
                </a:innerShdw>
              </a:effectLst>
            </a:endParaRPr>
          </a:p>
          <a:p>
            <a:pPr>
              <a:defRPr/>
            </a:pPr>
            <a:r>
              <a:rPr lang="ru-RU"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a:ln w="1905"/>
              <a:solidFill>
                <a:schemeClr val="tx1"/>
              </a:solidFill>
              <a:effectLst>
                <a:innerShdw blurRad="69850" dist="43180" dir="5400000">
                  <a:srgbClr val="000000">
                    <a:alpha val="65000"/>
                  </a:srgbClr>
                </a:innerShdw>
              </a:effectLst>
            </a:endParaRPr>
          </a:p>
        </p:txBody>
      </p:sp>
      <p:sp>
        <p:nvSpPr>
          <p:cNvPr id="5" name="Content Placeholder 1"/>
          <p:cNvSpPr>
            <a:spLocks noGrp="1"/>
          </p:cNvSpPr>
          <p:nvPr>
            <p:ph idx="1"/>
          </p:nvPr>
        </p:nvSpPr>
        <p:spPr>
          <a:xfrm>
            <a:off x="250825" y="2000250"/>
            <a:ext cx="8642350" cy="4357688"/>
          </a:xfrm>
        </p:spPr>
        <p:txBody>
          <a:bodyPr/>
          <a:lstStyle/>
          <a:p>
            <a:pPr marL="0" indent="0">
              <a:buClr>
                <a:srgbClr val="94C600"/>
              </a:buClr>
              <a:buFont typeface="Symbol" pitchFamily="18" charset="2"/>
              <a:buNone/>
              <a:defRPr/>
            </a:pPr>
            <a:r>
              <a:rPr lang="bg-BG" sz="2000" b="1" dirty="0">
                <a:solidFill>
                  <a:prstClr val="black"/>
                </a:solidFill>
              </a:rPr>
              <a:t>Финансови условия:</a:t>
            </a:r>
          </a:p>
          <a:p>
            <a:pPr marL="0" indent="0" algn="just">
              <a:buClr>
                <a:srgbClr val="94C600"/>
              </a:buClr>
              <a:buFont typeface="Symbol" pitchFamily="18" charset="2"/>
              <a:buNone/>
              <a:defRPr/>
            </a:pPr>
            <a:r>
              <a:rPr lang="bg-BG" sz="1600" dirty="0">
                <a:solidFill>
                  <a:prstClr val="black"/>
                </a:solidFill>
              </a:rPr>
              <a:t>Финансова помощ е под формата на фиксирано годишно плащане, отпускана за не повече от пет последователни години от датата, на която групата или организацията на производителите е призната. Размерът на помощта се изчислява всяка година въз основа на представен бизнес план и се равнява за първата, втората, третата, четвъртата и петата години съответно на 10%, 9%, 8%, 7% и 6% на база годишната продадена продукция от групата/организацията на производителите. Размерът на помощта за всяка група или организация на производителите е не повече от:</a:t>
            </a:r>
          </a:p>
          <a:p>
            <a:pPr marL="285750" indent="-285750" algn="just">
              <a:buClr>
                <a:srgbClr val="94C600"/>
              </a:buClr>
              <a:buFontTx/>
              <a:buChar char="-"/>
              <a:defRPr/>
            </a:pPr>
            <a:r>
              <a:rPr lang="bg-BG" sz="1600" dirty="0">
                <a:solidFill>
                  <a:prstClr val="black"/>
                </a:solidFill>
              </a:rPr>
              <a:t>100 000 евро за първата година;</a:t>
            </a:r>
          </a:p>
          <a:p>
            <a:pPr marL="285750" indent="-285750" algn="just">
              <a:buClr>
                <a:srgbClr val="94C600"/>
              </a:buClr>
              <a:buFontTx/>
              <a:buChar char="-"/>
              <a:defRPr/>
            </a:pPr>
            <a:r>
              <a:rPr lang="bg-BG" sz="1600" dirty="0">
                <a:solidFill>
                  <a:prstClr val="black"/>
                </a:solidFill>
              </a:rPr>
              <a:t>90 000 евро за втората година;</a:t>
            </a:r>
          </a:p>
          <a:p>
            <a:pPr marL="285750" indent="-285750" algn="just">
              <a:buClr>
                <a:srgbClr val="94C600"/>
              </a:buClr>
              <a:buFontTx/>
              <a:buChar char="-"/>
              <a:defRPr/>
            </a:pPr>
            <a:r>
              <a:rPr lang="bg-BG" sz="1600" dirty="0">
                <a:solidFill>
                  <a:prstClr val="black"/>
                </a:solidFill>
              </a:rPr>
              <a:t>80 000 евро за третата година;</a:t>
            </a:r>
            <a:endParaRPr lang="en-US" sz="1600" dirty="0">
              <a:solidFill>
                <a:prstClr val="black"/>
              </a:solidFill>
            </a:endParaRPr>
          </a:p>
          <a:p>
            <a:pPr marL="285750" indent="-285750" algn="just">
              <a:buClr>
                <a:srgbClr val="94C600"/>
              </a:buClr>
              <a:buFontTx/>
              <a:buChar char="-"/>
              <a:defRPr/>
            </a:pPr>
            <a:r>
              <a:rPr lang="bg-BG" sz="1600" dirty="0">
                <a:solidFill>
                  <a:prstClr val="black"/>
                </a:solidFill>
              </a:rPr>
              <a:t>70 000 евро за четвъртата година;</a:t>
            </a:r>
          </a:p>
          <a:p>
            <a:pPr marL="285750" indent="-285750" algn="just">
              <a:buClr>
                <a:srgbClr val="94C600"/>
              </a:buClr>
              <a:buFontTx/>
              <a:buChar char="-"/>
              <a:defRPr/>
            </a:pPr>
            <a:r>
              <a:rPr lang="bg-BG" sz="1600" dirty="0">
                <a:solidFill>
                  <a:prstClr val="black"/>
                </a:solidFill>
              </a:rPr>
              <a:t>60 000 евро за петата година.</a:t>
            </a:r>
            <a:endParaRPr lang="bg-BG" sz="1600" b="1" dirty="0">
              <a:solidFill>
                <a:prstClr val="black"/>
              </a:solidFill>
            </a:endParaRPr>
          </a:p>
          <a:p>
            <a:pPr marL="0" indent="0">
              <a:buClr>
                <a:srgbClr val="94C600"/>
              </a:buClr>
              <a:buFont typeface="Symbol" pitchFamily="18" charset="2"/>
              <a:buNone/>
              <a:defRPr/>
            </a:pPr>
            <a:r>
              <a:rPr lang="bg-BG" sz="2000" b="1" dirty="0" smtClean="0">
                <a:solidFill>
                  <a:prstClr val="black"/>
                </a:solidFill>
              </a:rPr>
              <a:t>Очакван </a:t>
            </a:r>
            <a:r>
              <a:rPr lang="bg-BG" sz="2000" b="1" dirty="0">
                <a:solidFill>
                  <a:prstClr val="black"/>
                </a:solidFill>
              </a:rPr>
              <a:t>резултат:</a:t>
            </a:r>
          </a:p>
          <a:p>
            <a:pPr marL="0" indent="0" algn="just">
              <a:buClr>
                <a:srgbClr val="94C600"/>
              </a:buClr>
              <a:buFont typeface="Symbol" pitchFamily="18" charset="2"/>
              <a:buNone/>
              <a:defRPr/>
            </a:pPr>
            <a:r>
              <a:rPr lang="bg-BG" sz="1600" dirty="0">
                <a:solidFill>
                  <a:prstClr val="black"/>
                </a:solidFill>
              </a:rPr>
              <a:t>Очакваният брой групи/организации, които следва да бъдат подпомогнати общо 40</a:t>
            </a:r>
          </a:p>
          <a:p>
            <a:pPr marL="0" indent="0" algn="just">
              <a:buFont typeface="Symbol" pitchFamily="18" charset="2"/>
              <a:buNone/>
              <a:defRPr/>
            </a:pPr>
            <a:endParaRPr lang="bg-BG" sz="1600" b="1"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1"/>
          <p:cNvSpPr>
            <a:spLocks noGrp="1"/>
          </p:cNvSpPr>
          <p:nvPr>
            <p:ph idx="1"/>
          </p:nvPr>
        </p:nvSpPr>
        <p:spPr>
          <a:xfrm>
            <a:off x="250825" y="1844675"/>
            <a:ext cx="8569325" cy="4392613"/>
          </a:xfrm>
        </p:spPr>
        <p:txBody>
          <a:bodyPr/>
          <a:lstStyle/>
          <a:p>
            <a:pPr marL="0" indent="0" algn="just">
              <a:buFont typeface="Symbol" pitchFamily="18" charset="2"/>
              <a:buNone/>
            </a:pPr>
            <a:r>
              <a:rPr lang="bg-BG" sz="2000" b="1" smtClean="0">
                <a:solidFill>
                  <a:srgbClr val="002060"/>
                </a:solidFill>
              </a:rPr>
              <a:t>Мярката се състои от пет под-мерки: </a:t>
            </a:r>
          </a:p>
          <a:p>
            <a:pPr marL="0" indent="0" algn="just">
              <a:buFont typeface="Symbol" pitchFamily="18" charset="2"/>
              <a:buNone/>
            </a:pPr>
            <a:r>
              <a:rPr lang="bg-BG" sz="2000" smtClean="0">
                <a:solidFill>
                  <a:srgbClr val="002060"/>
                </a:solidFill>
              </a:rPr>
              <a:t>8.1. Залесяване и създаване на горски масиви – разходи за създаване; </a:t>
            </a:r>
          </a:p>
          <a:p>
            <a:pPr marL="0" indent="0" algn="just">
              <a:buFont typeface="Symbol" pitchFamily="18" charset="2"/>
              <a:buNone/>
            </a:pPr>
            <a:r>
              <a:rPr lang="bg-BG" sz="2000" smtClean="0">
                <a:solidFill>
                  <a:srgbClr val="002060"/>
                </a:solidFill>
              </a:rPr>
              <a:t>8.2. Залесяване и създаване на горски масиви – разходи за поддръжка; </a:t>
            </a:r>
          </a:p>
          <a:p>
            <a:pPr marL="0" indent="0" algn="just">
              <a:buFont typeface="Symbol" pitchFamily="18" charset="2"/>
              <a:buNone/>
            </a:pPr>
            <a:r>
              <a:rPr lang="bg-BG" sz="2000" smtClean="0">
                <a:solidFill>
                  <a:srgbClr val="002060"/>
                </a:solidFill>
              </a:rPr>
              <a:t>8.5. Предотвратяване и възстановяване на щети по горите от горски пожари, природни бедствия и катастрофични събития; </a:t>
            </a:r>
          </a:p>
          <a:p>
            <a:pPr marL="0" indent="0" algn="just">
              <a:buFont typeface="Symbol" pitchFamily="18" charset="2"/>
              <a:buNone/>
            </a:pPr>
            <a:r>
              <a:rPr lang="bg-BG" sz="2000" smtClean="0">
                <a:solidFill>
                  <a:srgbClr val="002060"/>
                </a:solidFill>
              </a:rPr>
              <a:t>8.6. Инвестиции, подобряващи устойчивостта и екологичната стойност на горските екосистеми; </a:t>
            </a:r>
          </a:p>
          <a:p>
            <a:pPr marL="0" indent="0" algn="just">
              <a:buFont typeface="Symbol" pitchFamily="18" charset="2"/>
              <a:buNone/>
            </a:pPr>
            <a:r>
              <a:rPr lang="bg-BG" sz="2000" smtClean="0">
                <a:solidFill>
                  <a:srgbClr val="002060"/>
                </a:solidFill>
              </a:rPr>
              <a:t>8.7. Инвестиции в технологии за лесовъдство и в преработката, мобилизирането и търговията на горски продукти.</a:t>
            </a:r>
          </a:p>
          <a:p>
            <a:pPr marL="0" indent="0">
              <a:spcBef>
                <a:spcPts val="1200"/>
              </a:spcBef>
              <a:buFont typeface="Symbol" pitchFamily="18" charset="2"/>
              <a:buNone/>
            </a:pPr>
            <a:r>
              <a:rPr lang="bg-BG" sz="2000" b="1" smtClean="0">
                <a:solidFill>
                  <a:schemeClr val="tx1"/>
                </a:solidFill>
              </a:rPr>
              <a:t>2.  Обхват на подпомагане </a:t>
            </a:r>
          </a:p>
          <a:p>
            <a:pPr marL="0" indent="0" algn="just">
              <a:buFont typeface="Symbol" pitchFamily="18" charset="2"/>
              <a:buNone/>
            </a:pPr>
            <a:r>
              <a:rPr lang="bg-BG" sz="2000" smtClean="0">
                <a:solidFill>
                  <a:srgbClr val="002060"/>
                </a:solidFill>
                <a:cs typeface="Arial" charset="0"/>
              </a:rPr>
              <a:t>Изоставени з. земи и горските територии на Р България</a:t>
            </a:r>
          </a:p>
          <a:p>
            <a:pPr marL="0" indent="0" algn="just">
              <a:buFont typeface="Symbol" pitchFamily="18" charset="2"/>
              <a:buNone/>
            </a:pPr>
            <a:endParaRPr lang="bg-BG" sz="1800" smtClean="0">
              <a:solidFill>
                <a:srgbClr val="002060"/>
              </a:solidFill>
              <a:latin typeface="Arial" charset="0"/>
              <a:cs typeface="Arial" charset="0"/>
            </a:endParaRPr>
          </a:p>
        </p:txBody>
      </p:sp>
      <p:sp>
        <p:nvSpPr>
          <p:cNvPr id="28674" name="Title 2"/>
          <p:cNvSpPr>
            <a:spLocks noGrp="1"/>
          </p:cNvSpPr>
          <p:nvPr>
            <p:ph type="title"/>
          </p:nvPr>
        </p:nvSpPr>
        <p:spPr/>
        <p:txBody>
          <a:bodyPr/>
          <a:lstStyle/>
          <a:p>
            <a:pPr>
              <a:spcBef>
                <a:spcPts val="600"/>
              </a:spcBef>
              <a:spcAft>
                <a:spcPts val="1200"/>
              </a:spcAft>
            </a:pPr>
            <a:r>
              <a:rPr lang="bg-BG" sz="2400" b="1" smtClean="0">
                <a:latin typeface="Times New Roman" pitchFamily="18" charset="0"/>
                <a:cs typeface="Times New Roman" pitchFamily="18" charset="0"/>
              </a:rPr>
              <a:t>Мярка 8 „Инвестиции в развитието на горските територии и подобряване на жизнеспособността на горите“</a:t>
            </a:r>
            <a:r>
              <a:rPr lang="en-US" sz="2000" smtClean="0">
                <a:latin typeface="Times New Roman" pitchFamily="18" charset="0"/>
                <a:cs typeface="Times New Roman" pitchFamily="18" charset="0"/>
              </a:rPr>
              <a:t/>
            </a:r>
            <a:br>
              <a:rPr lang="en-US" sz="2000" smtClean="0">
                <a:latin typeface="Times New Roman" pitchFamily="18" charset="0"/>
                <a:cs typeface="Times New Roman" pitchFamily="18" charset="0"/>
              </a:rPr>
            </a:br>
            <a:endParaRPr lang="bg-BG" sz="2400" smtClean="0">
              <a:solidFill>
                <a:schemeClr val="tx1"/>
              </a:solidFill>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2"/>
          <p:cNvSpPr>
            <a:spLocks noGrp="1"/>
          </p:cNvSpPr>
          <p:nvPr>
            <p:ph type="title"/>
          </p:nvPr>
        </p:nvSpPr>
        <p:spPr/>
        <p:txBody>
          <a:bodyPr/>
          <a:lstStyle/>
          <a:p>
            <a:r>
              <a:rPr lang="bg-BG" sz="2400" b="1" smtClean="0">
                <a:latin typeface="Times New Roman" pitchFamily="18" charset="0"/>
                <a:cs typeface="Times New Roman" pitchFamily="18" charset="0"/>
              </a:rPr>
              <a:t>Мярка 8 „Инвестиции в развитието на горските територии и подобряване на жизнеспособността на горите“</a:t>
            </a:r>
            <a:endParaRPr lang="bg-BG" sz="2400" smtClean="0"/>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
        <p:nvSpPr>
          <p:cNvPr id="29699" name="Content Placeholder 1"/>
          <p:cNvSpPr>
            <a:spLocks noGrp="1"/>
          </p:cNvSpPr>
          <p:nvPr>
            <p:ph idx="1"/>
          </p:nvPr>
        </p:nvSpPr>
        <p:spPr>
          <a:xfrm>
            <a:off x="250825" y="1700213"/>
            <a:ext cx="8642350" cy="4537075"/>
          </a:xfrm>
        </p:spPr>
        <p:txBody>
          <a:bodyPr/>
          <a:lstStyle/>
          <a:p>
            <a:pPr marL="0" indent="0">
              <a:buFont typeface="Symbol" pitchFamily="18" charset="2"/>
              <a:buNone/>
            </a:pPr>
            <a:r>
              <a:rPr lang="bg-BG" sz="2000" b="1" smtClean="0">
                <a:solidFill>
                  <a:schemeClr val="tx1"/>
                </a:solidFill>
              </a:rPr>
              <a:t>3. Бенефициенти (включително основни условия за допустимост)</a:t>
            </a:r>
          </a:p>
          <a:p>
            <a:pPr marL="0" indent="0"/>
            <a:r>
              <a:rPr lang="bg-BG" sz="2000" smtClean="0">
                <a:solidFill>
                  <a:srgbClr val="002060"/>
                </a:solidFill>
              </a:rPr>
              <a:t>Физически и юридически лица и местни поделения на вероизповеданията собственици на горски територии;</a:t>
            </a:r>
            <a:endParaRPr lang="en-US" sz="2000" smtClean="0">
              <a:solidFill>
                <a:srgbClr val="002060"/>
              </a:solidFill>
            </a:endParaRPr>
          </a:p>
          <a:p>
            <a:pPr marL="0" indent="0"/>
            <a:r>
              <a:rPr lang="bg-BG" sz="2000" smtClean="0">
                <a:solidFill>
                  <a:srgbClr val="002060"/>
                </a:solidFill>
              </a:rPr>
              <a:t>Общини собственици/управляващи горски територии;</a:t>
            </a:r>
            <a:endParaRPr lang="en-US" sz="2000" smtClean="0">
              <a:solidFill>
                <a:srgbClr val="002060"/>
              </a:solidFill>
            </a:endParaRPr>
          </a:p>
          <a:p>
            <a:pPr marL="0" indent="0"/>
            <a:r>
              <a:rPr lang="bg-BG" sz="2000" smtClean="0">
                <a:solidFill>
                  <a:srgbClr val="002060"/>
                </a:solidFill>
              </a:rPr>
              <a:t>Юридически лица управляващи държавни горски територии;</a:t>
            </a:r>
            <a:endParaRPr lang="en-US" sz="2000" smtClean="0">
              <a:solidFill>
                <a:srgbClr val="002060"/>
              </a:solidFill>
            </a:endParaRPr>
          </a:p>
          <a:p>
            <a:pPr marL="0" indent="0"/>
            <a:r>
              <a:rPr lang="bg-BG" sz="2000" smtClean="0">
                <a:solidFill>
                  <a:srgbClr val="002060"/>
                </a:solidFill>
              </a:rPr>
              <a:t>Юридически лица наематели на горски територии;</a:t>
            </a:r>
            <a:endParaRPr lang="en-US" sz="2000" smtClean="0">
              <a:solidFill>
                <a:srgbClr val="002060"/>
              </a:solidFill>
            </a:endParaRPr>
          </a:p>
          <a:p>
            <a:pPr marL="0" indent="0"/>
            <a:r>
              <a:rPr lang="bg-BG" sz="2000" smtClean="0">
                <a:solidFill>
                  <a:srgbClr val="002060"/>
                </a:solidFill>
              </a:rPr>
              <a:t>Сдружения на горепосочените.</a:t>
            </a:r>
            <a:endParaRPr lang="en-US" sz="2000" smtClean="0">
              <a:solidFill>
                <a:srgbClr val="002060"/>
              </a:solidFill>
            </a:endParaRPr>
          </a:p>
          <a:p>
            <a:pPr marL="0" indent="0">
              <a:buFont typeface="Symbol" pitchFamily="18" charset="2"/>
              <a:buAutoNum type="arabicPeriod" startAt="4"/>
            </a:pPr>
            <a:r>
              <a:rPr lang="bg-BG" sz="2000" b="1" smtClean="0">
                <a:solidFill>
                  <a:schemeClr val="tx1"/>
                </a:solidFill>
              </a:rPr>
              <a:t>Допустими разходи</a:t>
            </a:r>
          </a:p>
          <a:p>
            <a:pPr marL="0" indent="0"/>
            <a:r>
              <a:rPr lang="bg-BG" sz="2000" smtClean="0">
                <a:solidFill>
                  <a:srgbClr val="002060"/>
                </a:solidFill>
              </a:rPr>
              <a:t>Залесяване и поддръжка;</a:t>
            </a:r>
          </a:p>
          <a:p>
            <a:pPr marL="0" indent="0"/>
            <a:r>
              <a:rPr lang="bg-BG" sz="2000" smtClean="0">
                <a:solidFill>
                  <a:srgbClr val="002060"/>
                </a:solidFill>
              </a:rPr>
              <a:t>Превантивни и възстановителни дейности;</a:t>
            </a:r>
          </a:p>
          <a:p>
            <a:pPr marL="0" indent="0"/>
            <a:r>
              <a:rPr lang="bg-BG" sz="2000" smtClean="0">
                <a:solidFill>
                  <a:srgbClr val="002060"/>
                </a:solidFill>
              </a:rPr>
              <a:t>Преобразуване на горската инфраструктура и залесяване;</a:t>
            </a:r>
          </a:p>
          <a:p>
            <a:pPr marL="0" indent="0"/>
            <a:r>
              <a:rPr lang="bg-BG" sz="2000" smtClean="0">
                <a:solidFill>
                  <a:srgbClr val="002060"/>
                </a:solidFill>
              </a:rPr>
              <a:t>Преработка и подобряване икономическата стойност на горите.</a:t>
            </a:r>
          </a:p>
          <a:p>
            <a:pPr marL="0" indent="0">
              <a:buFont typeface="Symbol" pitchFamily="18" charset="2"/>
              <a:buNone/>
            </a:pPr>
            <a:endParaRPr lang="bg-BG" sz="2000" smtClean="0">
              <a:solidFill>
                <a:schemeClr val="tx1"/>
              </a:solidFill>
            </a:endParaRPr>
          </a:p>
          <a:p>
            <a:pPr marL="0" indent="0">
              <a:buFont typeface="Symbol" pitchFamily="18" charset="2"/>
              <a:buNone/>
            </a:pPr>
            <a:endParaRPr lang="bg-BG" sz="2000" smtClean="0">
              <a:solidFill>
                <a:schemeClr val="tx1"/>
              </a:solidFill>
            </a:endParaRPr>
          </a:p>
          <a:p>
            <a:pPr marL="0" indent="0" algn="just">
              <a:buFont typeface="Symbol" pitchFamily="18" charset="2"/>
              <a:buNone/>
            </a:pPr>
            <a:endParaRPr lang="bg-BG" sz="1600" b="1"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844675"/>
            <a:ext cx="8642350" cy="4392613"/>
          </a:xfrm>
        </p:spPr>
        <p:txBody>
          <a:bodyPr/>
          <a:lstStyle/>
          <a:p>
            <a:pPr marL="0" indent="0">
              <a:buFont typeface="Symbol" pitchFamily="18" charset="2"/>
              <a:buNone/>
              <a:defRPr/>
            </a:pPr>
            <a:r>
              <a:rPr lang="en-US" sz="1800" b="1" dirty="0" smtClean="0">
                <a:solidFill>
                  <a:schemeClr val="tx1"/>
                </a:solidFill>
              </a:rPr>
              <a:t>5</a:t>
            </a:r>
            <a:r>
              <a:rPr lang="bg-BG" sz="1800" b="1" dirty="0" smtClean="0">
                <a:solidFill>
                  <a:schemeClr val="tx1"/>
                </a:solidFill>
              </a:rPr>
              <a:t>. Финансови условия и други специфични условия за мярката </a:t>
            </a:r>
          </a:p>
          <a:p>
            <a:pPr algn="just">
              <a:defRPr/>
            </a:pPr>
            <a:r>
              <a:rPr lang="bg-BG" sz="1600" b="1" dirty="0" smtClean="0">
                <a:solidFill>
                  <a:srgbClr val="002060"/>
                </a:solidFill>
              </a:rPr>
              <a:t>Нивото на подпомагане е 100% от допустимите разходи с изключение на под-мярка 8.7.;</a:t>
            </a:r>
          </a:p>
          <a:p>
            <a:pPr algn="just">
              <a:defRPr/>
            </a:pPr>
            <a:r>
              <a:rPr lang="bg-BG" sz="1600" b="1" dirty="0" smtClean="0">
                <a:solidFill>
                  <a:srgbClr val="002060"/>
                </a:solidFill>
              </a:rPr>
              <a:t>Кандидатите трябва да докажат собственост в/у територията с която кандидатстват или правото си да я управляват;</a:t>
            </a:r>
          </a:p>
          <a:p>
            <a:pPr algn="just">
              <a:defRPr/>
            </a:pPr>
            <a:r>
              <a:rPr lang="bg-BG" sz="1600" b="1" dirty="0" smtClean="0">
                <a:solidFill>
                  <a:srgbClr val="002060"/>
                </a:solidFill>
              </a:rPr>
              <a:t>Минималната площ на територията е 0,5 ха;</a:t>
            </a:r>
          </a:p>
          <a:p>
            <a:pPr algn="just">
              <a:defRPr/>
            </a:pPr>
            <a:r>
              <a:rPr lang="bg-BG" sz="1600" b="1" dirty="0" smtClean="0">
                <a:solidFill>
                  <a:srgbClr val="002060"/>
                </a:solidFill>
              </a:rPr>
              <a:t>Дървесните видове с които ще се залесява трябва да отговарят на типа месторастене;</a:t>
            </a:r>
          </a:p>
          <a:p>
            <a:pPr algn="just">
              <a:defRPr/>
            </a:pPr>
            <a:r>
              <a:rPr lang="bg-BG" sz="1600" b="1" dirty="0" smtClean="0">
                <a:solidFill>
                  <a:srgbClr val="002060"/>
                </a:solidFill>
              </a:rPr>
              <a:t>Превантивните дейности са допустими само в горски територии класифицирани с висок или среден риск от горски пожари;</a:t>
            </a:r>
          </a:p>
          <a:p>
            <a:pPr algn="just">
              <a:defRPr/>
            </a:pPr>
            <a:r>
              <a:rPr lang="bg-BG" sz="1600" b="1" dirty="0" smtClean="0">
                <a:solidFill>
                  <a:srgbClr val="002060"/>
                </a:solidFill>
              </a:rPr>
              <a:t>Закупуването на оборудване за сеч е допустимо само ако предвиденото устойчиво ползване на дървесина позволява ефикасното му използване.</a:t>
            </a:r>
          </a:p>
          <a:p>
            <a:pPr algn="just">
              <a:defRPr/>
            </a:pPr>
            <a:r>
              <a:rPr lang="bg-BG" sz="1600" b="1" dirty="0" smtClean="0">
                <a:solidFill>
                  <a:srgbClr val="002060"/>
                </a:solidFill>
              </a:rPr>
              <a:t>За първична преработка на дървесина са допустими само </a:t>
            </a:r>
            <a:r>
              <a:rPr lang="bg-BG" sz="1600" b="1" dirty="0" err="1" smtClean="0">
                <a:solidFill>
                  <a:srgbClr val="002060"/>
                </a:solidFill>
              </a:rPr>
              <a:t>микро</a:t>
            </a:r>
            <a:r>
              <a:rPr lang="bg-BG" sz="1600" b="1" dirty="0" smtClean="0">
                <a:solidFill>
                  <a:srgbClr val="002060"/>
                </a:solidFill>
              </a:rPr>
              <a:t>, малки и средни предприятия.</a:t>
            </a:r>
            <a:endParaRPr lang="en-US" sz="1600" b="1" dirty="0" smtClean="0">
              <a:solidFill>
                <a:srgbClr val="002060"/>
              </a:solidFill>
            </a:endParaRPr>
          </a:p>
          <a:p>
            <a:pPr marL="0" indent="0" algn="just">
              <a:buFont typeface="Symbol" pitchFamily="18" charset="2"/>
              <a:buNone/>
              <a:defRPr/>
            </a:pPr>
            <a:r>
              <a:rPr lang="en-US" sz="1800" b="1" dirty="0">
                <a:solidFill>
                  <a:schemeClr val="tx1"/>
                </a:solidFill>
              </a:rPr>
              <a:t>6</a:t>
            </a:r>
            <a:r>
              <a:rPr lang="bg-BG" sz="1800" b="1" dirty="0">
                <a:solidFill>
                  <a:schemeClr val="tx1"/>
                </a:solidFill>
              </a:rPr>
              <a:t>. </a:t>
            </a:r>
            <a:r>
              <a:rPr lang="bg-BG" sz="1800" b="1" dirty="0" smtClean="0">
                <a:solidFill>
                  <a:schemeClr val="tx1"/>
                </a:solidFill>
              </a:rPr>
              <a:t>Очакван резултат</a:t>
            </a:r>
          </a:p>
          <a:p>
            <a:pPr marL="0" indent="0" algn="just">
              <a:buFont typeface="Symbol" pitchFamily="18" charset="2"/>
              <a:buNone/>
              <a:defRPr/>
            </a:pPr>
            <a:r>
              <a:rPr lang="bg-BG" sz="1600" b="1" dirty="0" smtClean="0">
                <a:solidFill>
                  <a:srgbClr val="002060"/>
                </a:solidFill>
              </a:rPr>
              <a:t>Разширени, с подобрени икономически и </a:t>
            </a:r>
            <a:r>
              <a:rPr lang="bg-BG" sz="1600" b="1" dirty="0">
                <a:solidFill>
                  <a:srgbClr val="002060"/>
                </a:solidFill>
              </a:rPr>
              <a:t>екологични </a:t>
            </a:r>
            <a:r>
              <a:rPr lang="bg-BG" sz="1600" b="1" dirty="0" smtClean="0">
                <a:solidFill>
                  <a:srgbClr val="002060"/>
                </a:solidFill>
              </a:rPr>
              <a:t>функции горски територии и съживени предприятия стопанисващи гори или преработващи дървесина.</a:t>
            </a:r>
            <a:endParaRPr lang="bg-BG" sz="1600" b="1" dirty="0">
              <a:solidFill>
                <a:srgbClr val="002060"/>
              </a:solidFill>
            </a:endParaRPr>
          </a:p>
        </p:txBody>
      </p:sp>
      <p:sp>
        <p:nvSpPr>
          <p:cNvPr id="30722" name="Title 2"/>
          <p:cNvSpPr>
            <a:spLocks noGrp="1"/>
          </p:cNvSpPr>
          <p:nvPr>
            <p:ph type="title"/>
          </p:nvPr>
        </p:nvSpPr>
        <p:spPr/>
        <p:txBody>
          <a:bodyPr/>
          <a:lstStyle/>
          <a:p>
            <a:r>
              <a:rPr lang="bg-BG" sz="2400" b="1" smtClean="0">
                <a:latin typeface="Times New Roman" pitchFamily="18" charset="0"/>
                <a:cs typeface="Times New Roman" pitchFamily="18" charset="0"/>
              </a:rPr>
              <a:t>Мярка 8 „Инвестиции в развитието на горските територии и подобряване на жизнеспособността на горите“</a:t>
            </a:r>
            <a:endParaRPr lang="bg-BG" sz="2400" smtClean="0">
              <a:solidFill>
                <a:schemeClr val="tx1"/>
              </a:solidFill>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412875"/>
            <a:ext cx="8569325" cy="5040313"/>
          </a:xfrm>
        </p:spPr>
        <p:txBody>
          <a:bodyPr/>
          <a:lstStyle/>
          <a:p>
            <a:pPr marL="0" indent="0">
              <a:buFont typeface="Symbol" pitchFamily="18" charset="2"/>
              <a:buNone/>
              <a:defRPr/>
            </a:pPr>
            <a:r>
              <a:rPr lang="bg-BG" b="1" dirty="0" smtClean="0">
                <a:solidFill>
                  <a:schemeClr val="tx1"/>
                </a:solidFill>
              </a:rPr>
              <a:t>1. Цел на мярката</a:t>
            </a:r>
          </a:p>
          <a:p>
            <a:pPr marL="0" indent="0" algn="just">
              <a:buFont typeface="Symbol" pitchFamily="18" charset="2"/>
              <a:buNone/>
              <a:defRPr/>
            </a:pPr>
            <a:r>
              <a:rPr lang="bg-BG" sz="2000" b="1" dirty="0" smtClean="0">
                <a:solidFill>
                  <a:srgbClr val="002060"/>
                </a:solidFill>
              </a:rPr>
              <a:t>Мярката е насочена към опазване на биологичното разнообразие и предпазване на почвите и водите от замърсяване.</a:t>
            </a:r>
          </a:p>
          <a:p>
            <a:pPr marL="0" indent="0" algn="just">
              <a:buFont typeface="Symbol" pitchFamily="18" charset="2"/>
              <a:buNone/>
              <a:defRPr/>
            </a:pPr>
            <a:r>
              <a:rPr lang="ru-RU" b="1" dirty="0" smtClean="0">
                <a:solidFill>
                  <a:schemeClr val="tx1"/>
                </a:solidFill>
              </a:rPr>
              <a:t>2</a:t>
            </a:r>
            <a:r>
              <a:rPr lang="ru-RU" b="1" dirty="0">
                <a:solidFill>
                  <a:schemeClr val="tx1"/>
                </a:solidFill>
              </a:rPr>
              <a:t>. Обхват на подпомагане </a:t>
            </a:r>
          </a:p>
          <a:p>
            <a:pPr marL="0" lvl="1" indent="0" algn="just">
              <a:buFont typeface="Symbol" pitchFamily="18" charset="2"/>
              <a:buNone/>
              <a:defRPr/>
            </a:pPr>
            <a:r>
              <a:rPr lang="bg-BG" sz="2000" b="1" i="1" dirty="0" smtClean="0">
                <a:solidFill>
                  <a:schemeClr val="tx1"/>
                </a:solidFill>
              </a:rPr>
              <a:t>Под-мярка: 10.1. Плащания за ангажименти свързани с агроекологията и климат</a:t>
            </a:r>
          </a:p>
          <a:p>
            <a:pPr algn="just">
              <a:buClrTx/>
              <a:buFont typeface="Arial" panose="020B0604020202020204" pitchFamily="34" charset="0"/>
              <a:buChar char="•"/>
              <a:defRPr/>
            </a:pPr>
            <a:r>
              <a:rPr lang="bg-BG" sz="1900" b="1" dirty="0" smtClean="0">
                <a:solidFill>
                  <a:srgbClr val="002060"/>
                </a:solidFill>
              </a:rPr>
              <a:t>Възстановяване и поддържане на затревени площи с висока природна стойност</a:t>
            </a:r>
          </a:p>
          <a:p>
            <a:pPr algn="just">
              <a:buClrTx/>
              <a:buFont typeface="Arial" panose="020B0604020202020204" pitchFamily="34" charset="0"/>
              <a:buChar char="•"/>
              <a:defRPr/>
            </a:pPr>
            <a:r>
              <a:rPr lang="bg-BG" sz="1900" b="1" dirty="0" smtClean="0">
                <a:solidFill>
                  <a:srgbClr val="002060"/>
                </a:solidFill>
              </a:rPr>
              <a:t>Поддържане на местообитанията на защитени видове в обработваеми земи в с орнитологично значение</a:t>
            </a:r>
          </a:p>
          <a:p>
            <a:pPr algn="just">
              <a:buClrTx/>
              <a:buFont typeface="Arial" panose="020B0604020202020204" pitchFamily="34" charset="0"/>
              <a:buChar char="•"/>
              <a:defRPr/>
            </a:pPr>
            <a:r>
              <a:rPr lang="bg-BG" sz="1900" b="1" dirty="0" smtClean="0">
                <a:solidFill>
                  <a:srgbClr val="002060"/>
                </a:solidFill>
              </a:rPr>
              <a:t>Контрол на почвената ерозия</a:t>
            </a:r>
          </a:p>
          <a:p>
            <a:pPr algn="just">
              <a:buClrTx/>
              <a:buFont typeface="Arial" panose="020B0604020202020204" pitchFamily="34" charset="0"/>
              <a:buChar char="•"/>
              <a:defRPr/>
            </a:pPr>
            <a:r>
              <a:rPr lang="bg-BG" sz="1900" b="1" dirty="0" smtClean="0">
                <a:solidFill>
                  <a:srgbClr val="002060"/>
                </a:solidFill>
              </a:rPr>
              <a:t>Традиционни практики за сезонна паша </a:t>
            </a:r>
            <a:r>
              <a:rPr lang="bg-BG" sz="1900" b="1" dirty="0">
                <a:solidFill>
                  <a:srgbClr val="002060"/>
                </a:solidFill>
              </a:rPr>
              <a:t>(</a:t>
            </a:r>
            <a:r>
              <a:rPr lang="bg-BG" sz="1900" b="1" dirty="0" err="1">
                <a:solidFill>
                  <a:srgbClr val="002060"/>
                </a:solidFill>
              </a:rPr>
              <a:t>пасторализъм</a:t>
            </a:r>
            <a:r>
              <a:rPr lang="ru-RU" sz="1900" b="1" dirty="0" smtClean="0">
                <a:solidFill>
                  <a:srgbClr val="002060"/>
                </a:solidFill>
              </a:rPr>
              <a:t>)</a:t>
            </a:r>
            <a:endParaRPr lang="ru-RU" sz="1900" b="1" dirty="0">
              <a:solidFill>
                <a:srgbClr val="002060"/>
              </a:solidFill>
            </a:endParaRPr>
          </a:p>
          <a:p>
            <a:pPr marL="0" indent="0" algn="just">
              <a:buFont typeface="Symbol" pitchFamily="18" charset="2"/>
              <a:buNone/>
              <a:defRPr/>
            </a:pPr>
            <a:endParaRPr lang="bg-BG" sz="2000" b="1" dirty="0">
              <a:solidFill>
                <a:schemeClr val="tx1"/>
              </a:solidFill>
            </a:endParaRPr>
          </a:p>
          <a:p>
            <a:pPr marL="0" indent="0" algn="just">
              <a:buFont typeface="Symbol" pitchFamily="18" charset="2"/>
              <a:buNone/>
              <a:defRPr/>
            </a:pPr>
            <a:endParaRPr lang="bg-BG" sz="1600" dirty="0">
              <a:solidFill>
                <a:srgbClr val="002060"/>
              </a:solidFill>
            </a:endParaRPr>
          </a:p>
        </p:txBody>
      </p:sp>
      <p:sp>
        <p:nvSpPr>
          <p:cNvPr id="31746" name="Title 2"/>
          <p:cNvSpPr>
            <a:spLocks noGrp="1"/>
          </p:cNvSpPr>
          <p:nvPr>
            <p:ph type="title"/>
          </p:nvPr>
        </p:nvSpPr>
        <p:spPr/>
        <p:txBody>
          <a:bodyPr/>
          <a:lstStyle/>
          <a:p>
            <a:r>
              <a:rPr lang="bg-BG" sz="2800" b="1" smtClean="0">
                <a:latin typeface="Times New Roman" pitchFamily="18" charset="0"/>
                <a:cs typeface="Times New Roman" pitchFamily="18" charset="0"/>
              </a:rPr>
              <a:t>Мярка  10 „Агроекология и климат“</a:t>
            </a:r>
            <a:endParaRPr lang="bg-BG" sz="2800" b="1" smtClean="0">
              <a:solidFill>
                <a:schemeClr val="bg1"/>
              </a:solidFill>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prstClr val="black"/>
                </a:solidFill>
                <a:effectLst>
                  <a:innerShdw blurRad="69850" dist="43180" dir="5400000">
                    <a:srgbClr val="000000">
                      <a:alpha val="65000"/>
                    </a:srgbClr>
                  </a:innerShdw>
                </a:effectLst>
              </a:rPr>
              <a:t>Дирекция „Развитие на селските райони“ </a:t>
            </a:r>
            <a:endParaRPr lang="en-US" b="1" smtClean="0">
              <a:ln w="1905"/>
              <a:solidFill>
                <a:prstClr val="black"/>
              </a:solidFill>
              <a:effectLst>
                <a:innerShdw blurRad="69850" dist="43180" dir="5400000">
                  <a:srgbClr val="000000">
                    <a:alpha val="65000"/>
                  </a:srgbClr>
                </a:innerShdw>
              </a:effectLst>
            </a:endParaRPr>
          </a:p>
          <a:p>
            <a:pPr>
              <a:defRPr/>
            </a:pPr>
            <a:r>
              <a:rPr lang="ru-RU" b="1" smtClean="0">
                <a:ln w="1905"/>
                <a:solidFill>
                  <a:prstClr val="black"/>
                </a:solidFill>
                <a:effectLst>
                  <a:innerShdw blurRad="69850" dist="43180" dir="5400000">
                    <a:srgbClr val="000000">
                      <a:alpha val="65000"/>
                    </a:srgbClr>
                  </a:innerShdw>
                </a:effectLst>
              </a:rPr>
              <a:t>Министерство на земеделието и храните</a:t>
            </a:r>
            <a:endParaRPr lang="bg-BG" b="1">
              <a:ln w="1905"/>
              <a:solidFill>
                <a:prstClr val="black"/>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989138"/>
            <a:ext cx="8353425" cy="4137025"/>
          </a:xfrm>
        </p:spPr>
        <p:txBody>
          <a:bodyPr/>
          <a:lstStyle/>
          <a:p>
            <a:pPr marL="0" indent="0">
              <a:buFont typeface="Symbol" pitchFamily="18" charset="2"/>
              <a:buNone/>
              <a:defRPr/>
            </a:pPr>
            <a:r>
              <a:rPr lang="bg-BG" sz="2000" b="1" i="1" dirty="0" smtClean="0">
                <a:solidFill>
                  <a:schemeClr val="tx1"/>
                </a:solidFill>
              </a:rPr>
              <a:t>Под-мярка: 10.2. Опазване на застрашени от изчезване местни породи и сортове, важни за селското стопанство</a:t>
            </a:r>
          </a:p>
          <a:p>
            <a:pPr marL="0" indent="0">
              <a:buFont typeface="Symbol" pitchFamily="18" charset="2"/>
              <a:buNone/>
              <a:defRPr/>
            </a:pPr>
            <a:endParaRPr lang="bg-BG" sz="2000" b="1" i="1" dirty="0" smtClean="0">
              <a:solidFill>
                <a:schemeClr val="tx1"/>
              </a:solidFill>
            </a:endParaRPr>
          </a:p>
          <a:p>
            <a:pPr algn="just">
              <a:buClrTx/>
              <a:buFont typeface="Arial" panose="020B0604020202020204" pitchFamily="34" charset="0"/>
              <a:buChar char="•"/>
              <a:defRPr/>
            </a:pPr>
            <a:r>
              <a:rPr lang="bg-BG" sz="2000" b="1" dirty="0" smtClean="0">
                <a:solidFill>
                  <a:srgbClr val="002060"/>
                </a:solidFill>
              </a:rPr>
              <a:t>Опазване </a:t>
            </a:r>
            <a:r>
              <a:rPr lang="bg-BG" sz="2000" b="1" dirty="0">
                <a:solidFill>
                  <a:srgbClr val="002060"/>
                </a:solidFill>
              </a:rPr>
              <a:t>на застрашени от изчезване местни породи, важни за селското стопанство;</a:t>
            </a:r>
          </a:p>
          <a:p>
            <a:pPr algn="just">
              <a:buClrTx/>
              <a:buFont typeface="Arial" panose="020B0604020202020204" pitchFamily="34" charset="0"/>
              <a:buChar char="•"/>
              <a:defRPr/>
            </a:pPr>
            <a:r>
              <a:rPr lang="bg-BG" sz="2000" b="1" dirty="0" smtClean="0">
                <a:solidFill>
                  <a:srgbClr val="002060"/>
                </a:solidFill>
              </a:rPr>
              <a:t>Опазване </a:t>
            </a:r>
            <a:r>
              <a:rPr lang="bg-BG" sz="2000" b="1" dirty="0">
                <a:solidFill>
                  <a:srgbClr val="002060"/>
                </a:solidFill>
              </a:rPr>
              <a:t>на застрашени от изчезване местни сортове, важни за селското стопанство</a:t>
            </a:r>
            <a:r>
              <a:rPr lang="bg-BG" sz="2000" b="1" dirty="0" smtClean="0">
                <a:solidFill>
                  <a:srgbClr val="002060"/>
                </a:solidFill>
              </a:rPr>
              <a:t>;</a:t>
            </a:r>
          </a:p>
          <a:p>
            <a:pPr algn="just">
              <a:buClrTx/>
              <a:buFont typeface="Arial" panose="020B0604020202020204" pitchFamily="34" charset="0"/>
              <a:buChar char="•"/>
              <a:defRPr/>
            </a:pPr>
            <a:endParaRPr lang="bg-BG" sz="1800" b="1" dirty="0">
              <a:solidFill>
                <a:schemeClr val="tx1"/>
              </a:solidFill>
            </a:endParaRPr>
          </a:p>
          <a:p>
            <a:pPr marL="0" indent="0" algn="just">
              <a:buClrTx/>
              <a:buFont typeface="Symbol" pitchFamily="18" charset="2"/>
              <a:buNone/>
              <a:defRPr/>
            </a:pPr>
            <a:r>
              <a:rPr lang="bg-BG" b="1" dirty="0" smtClean="0">
                <a:solidFill>
                  <a:schemeClr val="tx1"/>
                </a:solidFill>
              </a:rPr>
              <a:t>3. Бенефициенти</a:t>
            </a:r>
          </a:p>
          <a:p>
            <a:pPr marL="0" indent="0" algn="just">
              <a:buClrTx/>
              <a:buFont typeface="Symbol" pitchFamily="18" charset="2"/>
              <a:buNone/>
              <a:defRPr/>
            </a:pPr>
            <a:endParaRPr lang="bg-BG" sz="1800" b="1" dirty="0" smtClean="0">
              <a:solidFill>
                <a:schemeClr val="tx1"/>
              </a:solidFill>
            </a:endParaRPr>
          </a:p>
          <a:p>
            <a:pPr marL="0" indent="0" algn="just">
              <a:buClrTx/>
              <a:buFont typeface="Symbol" pitchFamily="18" charset="2"/>
              <a:buNone/>
              <a:defRPr/>
            </a:pPr>
            <a:r>
              <a:rPr lang="bg-BG" sz="2000" b="1" dirty="0" smtClean="0">
                <a:solidFill>
                  <a:srgbClr val="002060"/>
                </a:solidFill>
              </a:rPr>
              <a:t>Бенефициенти по мярката са земеделски стопани;</a:t>
            </a:r>
          </a:p>
          <a:p>
            <a:pPr marL="0" indent="0" algn="just">
              <a:buClrTx/>
              <a:buFont typeface="Symbol" pitchFamily="18" charset="2"/>
              <a:buNone/>
              <a:defRPr/>
            </a:pPr>
            <a:endParaRPr lang="bg-BG" sz="1800" b="1" dirty="0">
              <a:solidFill>
                <a:schemeClr val="tx1"/>
              </a:solidFill>
            </a:endParaRPr>
          </a:p>
          <a:p>
            <a:pPr marL="0" indent="0">
              <a:buFont typeface="Symbol" pitchFamily="18" charset="2"/>
              <a:buNone/>
              <a:defRPr/>
            </a:pPr>
            <a:endParaRPr lang="bg-BG" b="1" dirty="0"/>
          </a:p>
        </p:txBody>
      </p:sp>
      <p:sp>
        <p:nvSpPr>
          <p:cNvPr id="32770" name="Title 2"/>
          <p:cNvSpPr>
            <a:spLocks noGrp="1"/>
          </p:cNvSpPr>
          <p:nvPr>
            <p:ph type="title"/>
          </p:nvPr>
        </p:nvSpPr>
        <p:spPr/>
        <p:txBody>
          <a:bodyPr/>
          <a:lstStyle/>
          <a:p>
            <a:r>
              <a:rPr lang="bg-BG" sz="2800" b="1" smtClean="0">
                <a:latin typeface="Times New Roman" pitchFamily="18" charset="0"/>
                <a:cs typeface="Times New Roman" pitchFamily="18" charset="0"/>
              </a:rPr>
              <a:t>Мярка  10 „Агроекология и климат“</a:t>
            </a:r>
            <a:endParaRPr lang="bg-BG" sz="2400" b="1" smtClean="0">
              <a:solidFill>
                <a:schemeClr val="tx1"/>
              </a:solidFill>
            </a:endParaRPr>
          </a:p>
        </p:txBody>
      </p:sp>
      <p:sp>
        <p:nvSpPr>
          <p:cNvPr id="32771" name="Footer Placeholder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smtClean="0">
                <a:solidFill>
                  <a:srgbClr val="3E3D2D"/>
                </a:solidFill>
              </a:rPr>
              <a:t>Дирекция „Развитие на селските райони“ Министерство на земеделието и храните</a:t>
            </a:r>
            <a:endParaRPr lang="bg-BG" smtClean="0">
              <a:solidFill>
                <a:srgbClr val="3E3D2D"/>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2"/>
          <p:cNvSpPr>
            <a:spLocks noGrp="1"/>
          </p:cNvSpPr>
          <p:nvPr>
            <p:ph type="title"/>
          </p:nvPr>
        </p:nvSpPr>
        <p:spPr/>
        <p:txBody>
          <a:bodyPr/>
          <a:lstStyle/>
          <a:p>
            <a:r>
              <a:rPr lang="bg-BG" sz="2800" b="1" smtClean="0">
                <a:latin typeface="Times New Roman" pitchFamily="18" charset="0"/>
                <a:cs typeface="Times New Roman" pitchFamily="18" charset="0"/>
              </a:rPr>
              <a:t>Мярка  10 „Агроекология и климат“</a:t>
            </a:r>
            <a:endParaRPr lang="bg-BG" sz="2400" smtClean="0"/>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prstClr val="black"/>
                </a:solidFill>
                <a:effectLst>
                  <a:innerShdw blurRad="69850" dist="43180" dir="5400000">
                    <a:srgbClr val="000000">
                      <a:alpha val="65000"/>
                    </a:srgbClr>
                  </a:innerShdw>
                </a:effectLst>
              </a:rPr>
              <a:t>Дирекция „Развитие на селските райони“ </a:t>
            </a:r>
            <a:endParaRPr lang="en-US" b="1" smtClean="0">
              <a:ln w="1905"/>
              <a:solidFill>
                <a:prstClr val="black"/>
              </a:solidFill>
              <a:effectLst>
                <a:innerShdw blurRad="69850" dist="43180" dir="5400000">
                  <a:srgbClr val="000000">
                    <a:alpha val="65000"/>
                  </a:srgbClr>
                </a:innerShdw>
              </a:effectLst>
            </a:endParaRPr>
          </a:p>
          <a:p>
            <a:pPr>
              <a:defRPr/>
            </a:pPr>
            <a:r>
              <a:rPr lang="ru-RU" b="1" smtClean="0">
                <a:ln w="1905"/>
                <a:solidFill>
                  <a:prstClr val="black"/>
                </a:solidFill>
                <a:effectLst>
                  <a:innerShdw blurRad="69850" dist="43180" dir="5400000">
                    <a:srgbClr val="000000">
                      <a:alpha val="65000"/>
                    </a:srgbClr>
                  </a:innerShdw>
                </a:effectLst>
              </a:rPr>
              <a:t>Министерство на земеделието и храните</a:t>
            </a:r>
            <a:endParaRPr lang="bg-BG" b="1">
              <a:ln w="1905"/>
              <a:solidFill>
                <a:prstClr val="black"/>
              </a:solidFill>
              <a:effectLst>
                <a:innerShdw blurRad="69850" dist="43180" dir="5400000">
                  <a:srgbClr val="000000">
                    <a:alpha val="65000"/>
                  </a:srgbClr>
                </a:innerShdw>
              </a:effectLst>
            </a:endParaRPr>
          </a:p>
        </p:txBody>
      </p:sp>
      <p:sp>
        <p:nvSpPr>
          <p:cNvPr id="5" name="Content Placeholder 1"/>
          <p:cNvSpPr>
            <a:spLocks noGrp="1"/>
          </p:cNvSpPr>
          <p:nvPr>
            <p:ph idx="1"/>
          </p:nvPr>
        </p:nvSpPr>
        <p:spPr>
          <a:xfrm>
            <a:off x="250825" y="1844675"/>
            <a:ext cx="8424863" cy="4392613"/>
          </a:xfrm>
        </p:spPr>
        <p:txBody>
          <a:bodyPr/>
          <a:lstStyle/>
          <a:p>
            <a:pPr algn="just">
              <a:buClrTx/>
              <a:buFont typeface="Arial" panose="020B0604020202020204" pitchFamily="34" charset="0"/>
              <a:buChar char="•"/>
              <a:defRPr/>
            </a:pPr>
            <a:r>
              <a:rPr lang="bg-BG" sz="2000" b="1" dirty="0" smtClean="0">
                <a:solidFill>
                  <a:srgbClr val="002060"/>
                </a:solidFill>
              </a:rPr>
              <a:t>Бенефициентите по мярката поемат ангажимент да спазват изискванията по управлението за период от 5 последователни години;</a:t>
            </a:r>
          </a:p>
          <a:p>
            <a:pPr marL="0" indent="0" algn="just">
              <a:buClrTx/>
              <a:buFont typeface="Symbol" pitchFamily="18" charset="2"/>
              <a:buNone/>
              <a:defRPr/>
            </a:pPr>
            <a:endParaRPr lang="bg-BG" sz="2000" b="1" dirty="0" smtClean="0">
              <a:solidFill>
                <a:srgbClr val="002060"/>
              </a:solidFill>
            </a:endParaRPr>
          </a:p>
          <a:p>
            <a:pPr algn="just">
              <a:buClrTx/>
              <a:buFont typeface="Arial" panose="020B0604020202020204" pitchFamily="34" charset="0"/>
              <a:buChar char="•"/>
              <a:defRPr/>
            </a:pPr>
            <a:r>
              <a:rPr lang="bg-BG" sz="2000" b="1" dirty="0" smtClean="0">
                <a:solidFill>
                  <a:srgbClr val="002060"/>
                </a:solidFill>
              </a:rPr>
              <a:t>Минималната площ за участие в мярката е 0,5 ха.;</a:t>
            </a:r>
          </a:p>
          <a:p>
            <a:pPr algn="just">
              <a:buClrTx/>
              <a:buFont typeface="Courier New" panose="02070309020205020404" pitchFamily="49" charset="0"/>
              <a:buChar char="o"/>
              <a:defRPr/>
            </a:pPr>
            <a:endParaRPr lang="bg-BG" sz="2000" b="1" dirty="0" smtClean="0">
              <a:solidFill>
                <a:srgbClr val="002060"/>
              </a:solidFill>
            </a:endParaRPr>
          </a:p>
          <a:p>
            <a:pPr algn="just">
              <a:buClrTx/>
              <a:buFont typeface="Arial" panose="020B0604020202020204" pitchFamily="34" charset="0"/>
              <a:buChar char="•"/>
              <a:defRPr/>
            </a:pPr>
            <a:r>
              <a:rPr lang="bg-BG" sz="2000" b="1" dirty="0" smtClean="0">
                <a:solidFill>
                  <a:srgbClr val="002060"/>
                </a:solidFill>
              </a:rPr>
              <a:t>Бенефициентите по мярката поемат ангажимент да спазват специфичните за поетия ангажимент базови изисквания и изисквания по управление на мярката.</a:t>
            </a:r>
          </a:p>
          <a:p>
            <a:pPr marL="0" indent="0" algn="just">
              <a:buClrTx/>
              <a:buFont typeface="Symbol" pitchFamily="18" charset="2"/>
              <a:buNone/>
              <a:defRPr/>
            </a:pPr>
            <a:endParaRPr lang="bg-BG" sz="2000" b="1" dirty="0" smtClean="0">
              <a:solidFill>
                <a:srgbClr val="002060"/>
              </a:solidFill>
            </a:endParaRPr>
          </a:p>
          <a:p>
            <a:pPr algn="just">
              <a:buClrTx/>
              <a:buFont typeface="Arial" panose="020B0604020202020204" pitchFamily="34" charset="0"/>
              <a:buChar char="•"/>
              <a:defRPr/>
            </a:pPr>
            <a:r>
              <a:rPr lang="bg-BG" sz="2000" b="1" dirty="0" smtClean="0">
                <a:solidFill>
                  <a:srgbClr val="002060"/>
                </a:solidFill>
              </a:rPr>
              <a:t>За дейността „Опазване на застрашени от изчезване местни сортове, важни за селското стопанство“ бенефициенти могат да бъдат и научни институции;</a:t>
            </a:r>
          </a:p>
          <a:p>
            <a:pPr algn="just">
              <a:buClrTx/>
              <a:buFont typeface="Arial" panose="020B0604020202020204" pitchFamily="34" charset="0"/>
              <a:buChar char="•"/>
              <a:defRPr/>
            </a:pPr>
            <a:endParaRPr lang="bg-BG" sz="2000" b="1" dirty="0" smtClean="0">
              <a:solidFill>
                <a:schemeClr val="tx1"/>
              </a:solidFill>
            </a:endParaRPr>
          </a:p>
          <a:p>
            <a:pPr marL="0" indent="0" algn="just">
              <a:buFont typeface="Symbol" pitchFamily="18" charset="2"/>
              <a:buNone/>
              <a:defRPr/>
            </a:pPr>
            <a:endParaRPr lang="bg-BG" b="1" dirty="0" smtClean="0">
              <a:solidFill>
                <a:schemeClr val="tx1"/>
              </a:solidFill>
            </a:endParaRPr>
          </a:p>
          <a:p>
            <a:pPr marL="0" indent="0" algn="just">
              <a:buFont typeface="Symbol" pitchFamily="18" charset="2"/>
              <a:buNone/>
              <a:defRPr/>
            </a:pPr>
            <a:endParaRPr lang="bg-BG" sz="1600" dirty="0" smtClean="0">
              <a:solidFill>
                <a:srgbClr val="002060"/>
              </a:solidFill>
            </a:endParaRPr>
          </a:p>
          <a:p>
            <a:pPr marL="0" indent="0" algn="just">
              <a:buFont typeface="Symbol" pitchFamily="18" charset="2"/>
              <a:buNone/>
              <a:defRPr/>
            </a:pPr>
            <a:endParaRPr lang="bg-BG" sz="1600" dirty="0" smtClean="0">
              <a:solidFill>
                <a:srgbClr val="002060"/>
              </a:solidFill>
            </a:endParaRPr>
          </a:p>
          <a:p>
            <a:pPr marL="0" indent="0" algn="just">
              <a:buFont typeface="Symbol" pitchFamily="18" charset="2"/>
              <a:buNone/>
              <a:defRPr/>
            </a:pPr>
            <a:endParaRPr lang="bg-BG" sz="1600" dirty="0" smtClean="0">
              <a:solidFill>
                <a:srgbClr val="002060"/>
              </a:solidFill>
            </a:endParaRPr>
          </a:p>
          <a:p>
            <a:pPr marL="0" indent="0" algn="just">
              <a:buFont typeface="Symbol" pitchFamily="18" charset="2"/>
              <a:buNone/>
              <a:defRPr/>
            </a:pPr>
            <a:endParaRPr lang="bg-BG" sz="1600" dirty="0">
              <a:solidFill>
                <a:srgbClr val="002060"/>
              </a:solidFill>
            </a:endParaRPr>
          </a:p>
          <a:p>
            <a:pPr marL="0" indent="0" algn="just">
              <a:buFont typeface="Symbol" pitchFamily="18" charset="2"/>
              <a:buNone/>
              <a:defRPr/>
            </a:pPr>
            <a:endParaRPr lang="bg-BG" sz="1600" b="1"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357313"/>
            <a:ext cx="8642350" cy="4929187"/>
          </a:xfrm>
        </p:spPr>
        <p:txBody>
          <a:bodyPr/>
          <a:lstStyle/>
          <a:p>
            <a:pPr marL="0" indent="0">
              <a:buClr>
                <a:srgbClr val="94C600"/>
              </a:buClr>
              <a:buFont typeface="Symbol" pitchFamily="18" charset="2"/>
              <a:buNone/>
              <a:defRPr/>
            </a:pPr>
            <a:r>
              <a:rPr lang="bg-BG" sz="1900" b="1" dirty="0">
                <a:solidFill>
                  <a:prstClr val="black"/>
                </a:solidFill>
                <a:ea typeface="+mj-ea"/>
                <a:cs typeface="+mj-cs"/>
              </a:rPr>
              <a:t>Цели на мярката:</a:t>
            </a:r>
          </a:p>
          <a:p>
            <a:pPr marL="0" indent="0" algn="just">
              <a:buClr>
                <a:srgbClr val="94C600"/>
              </a:buClr>
              <a:buFont typeface="Symbol" pitchFamily="18" charset="2"/>
              <a:buNone/>
              <a:defRPr/>
            </a:pPr>
            <a:r>
              <a:rPr lang="bg-BG" sz="1400" b="1" dirty="0">
                <a:solidFill>
                  <a:prstClr val="black"/>
                </a:solidFill>
                <a:ea typeface="+mj-ea"/>
                <a:cs typeface="+mj-cs"/>
              </a:rPr>
              <a:t>4.1</a:t>
            </a:r>
            <a:r>
              <a:rPr lang="bg-BG" sz="1400" dirty="0">
                <a:solidFill>
                  <a:prstClr val="black"/>
                </a:solidFill>
                <a:ea typeface="+mj-ea"/>
                <a:cs typeface="+mj-cs"/>
              </a:rPr>
              <a:t> Повишаване на устойчивостта и конкурентоспособността на земеделските стопанства;</a:t>
            </a:r>
          </a:p>
          <a:p>
            <a:pPr marL="0" indent="0" algn="just">
              <a:buClr>
                <a:srgbClr val="94C600"/>
              </a:buClr>
              <a:buFont typeface="Symbol" pitchFamily="18" charset="2"/>
              <a:buNone/>
              <a:defRPr/>
            </a:pPr>
            <a:r>
              <a:rPr lang="bg-BG" sz="1400" b="1" dirty="0">
                <a:solidFill>
                  <a:prstClr val="black"/>
                </a:solidFill>
                <a:ea typeface="+mj-ea"/>
                <a:cs typeface="+mj-cs"/>
              </a:rPr>
              <a:t>4.2</a:t>
            </a:r>
            <a:r>
              <a:rPr lang="bg-BG" sz="1400" dirty="0">
                <a:solidFill>
                  <a:prstClr val="black"/>
                </a:solidFill>
                <a:ea typeface="+mj-ea"/>
                <a:cs typeface="+mj-cs"/>
              </a:rPr>
              <a:t> Повишаване на конкурентоспособността и устойчивостта на предприятията от хранително-преработвателния сектор;</a:t>
            </a:r>
          </a:p>
          <a:p>
            <a:pPr marL="0" indent="0" algn="just">
              <a:buClr>
                <a:srgbClr val="94C600"/>
              </a:buClr>
              <a:buFont typeface="Symbol" pitchFamily="18" charset="2"/>
              <a:buNone/>
              <a:defRPr/>
            </a:pPr>
            <a:r>
              <a:rPr lang="bg-BG" sz="1400" b="1" dirty="0">
                <a:solidFill>
                  <a:prstClr val="black"/>
                </a:solidFill>
                <a:ea typeface="+mj-ea"/>
                <a:cs typeface="+mj-cs"/>
              </a:rPr>
              <a:t>4.3</a:t>
            </a:r>
            <a:r>
              <a:rPr lang="bg-BG" sz="1400" dirty="0">
                <a:solidFill>
                  <a:prstClr val="black"/>
                </a:solidFill>
                <a:ea typeface="+mj-ea"/>
                <a:cs typeface="+mj-cs"/>
              </a:rPr>
              <a:t> Възстановяване, реконструкция и модернизация на съществуваща или изграждане на нова инфраструктура за напояване и отводняване на земеделските земи, с цел повишаване на конкурентоспособността на земеделските стопанства;</a:t>
            </a:r>
          </a:p>
          <a:p>
            <a:pPr marL="0" indent="0" algn="just">
              <a:buClr>
                <a:srgbClr val="94C600"/>
              </a:buClr>
              <a:buFont typeface="Symbol" pitchFamily="18" charset="2"/>
              <a:buNone/>
              <a:defRPr/>
            </a:pPr>
            <a:r>
              <a:rPr lang="bg-BG" sz="1400" b="1" dirty="0">
                <a:solidFill>
                  <a:prstClr val="black"/>
                </a:solidFill>
                <a:ea typeface="+mj-ea"/>
                <a:cs typeface="+mj-cs"/>
              </a:rPr>
              <a:t>4.4 </a:t>
            </a:r>
            <a:r>
              <a:rPr lang="bg-BG" sz="1400" dirty="0">
                <a:solidFill>
                  <a:prstClr val="black"/>
                </a:solidFill>
                <a:ea typeface="+mj-ea"/>
                <a:cs typeface="+mj-cs"/>
              </a:rPr>
              <a:t>Подпомагане на земеделски производители за непроизводствени </a:t>
            </a:r>
            <a:r>
              <a:rPr lang="bg-BG" sz="1400" dirty="0" smtClean="0">
                <a:solidFill>
                  <a:prstClr val="black"/>
                </a:solidFill>
                <a:ea typeface="+mj-ea"/>
                <a:cs typeface="+mj-cs"/>
              </a:rPr>
              <a:t>инвестиции</a:t>
            </a:r>
            <a:r>
              <a:rPr lang="en-US" sz="1400" dirty="0" smtClean="0">
                <a:solidFill>
                  <a:prstClr val="black"/>
                </a:solidFill>
                <a:ea typeface="+mj-ea"/>
                <a:cs typeface="+mj-cs"/>
              </a:rPr>
              <a:t>,</a:t>
            </a:r>
            <a:r>
              <a:rPr lang="bg-BG" sz="1400" dirty="0" smtClean="0">
                <a:solidFill>
                  <a:prstClr val="black"/>
                </a:solidFill>
                <a:ea typeface="+mj-ea"/>
                <a:cs typeface="+mj-cs"/>
              </a:rPr>
              <a:t> </a:t>
            </a:r>
            <a:r>
              <a:rPr lang="bg-BG" sz="1400" dirty="0">
                <a:solidFill>
                  <a:prstClr val="black"/>
                </a:solidFill>
                <a:ea typeface="+mj-ea"/>
                <a:cs typeface="+mj-cs"/>
              </a:rPr>
              <a:t>необходими за функциониране на земеделските </a:t>
            </a:r>
            <a:r>
              <a:rPr lang="bg-BG" sz="1400" dirty="0" smtClean="0">
                <a:solidFill>
                  <a:prstClr val="black"/>
                </a:solidFill>
                <a:ea typeface="+mj-ea"/>
                <a:cs typeface="+mj-cs"/>
              </a:rPr>
              <a:t>стопанства</a:t>
            </a:r>
            <a:endParaRPr lang="bg-BG" sz="1400" dirty="0">
              <a:solidFill>
                <a:prstClr val="black"/>
              </a:solidFill>
              <a:ea typeface="+mj-ea"/>
              <a:cs typeface="+mj-cs"/>
            </a:endParaRPr>
          </a:p>
          <a:p>
            <a:pPr marL="0" indent="0">
              <a:buClr>
                <a:srgbClr val="94C600"/>
              </a:buClr>
              <a:buFont typeface="Symbol" pitchFamily="18" charset="2"/>
              <a:buNone/>
              <a:defRPr/>
            </a:pPr>
            <a:r>
              <a:rPr lang="bg-BG" sz="1900" b="1" dirty="0">
                <a:solidFill>
                  <a:prstClr val="black"/>
                </a:solidFill>
                <a:ea typeface="+mj-ea"/>
                <a:cs typeface="+mj-cs"/>
              </a:rPr>
              <a:t>Обхват на подпомагане:</a:t>
            </a:r>
          </a:p>
          <a:p>
            <a:pPr marL="0" indent="0" algn="just">
              <a:buClr>
                <a:srgbClr val="94C600"/>
              </a:buClr>
              <a:buFont typeface="Symbol" pitchFamily="18" charset="2"/>
              <a:buNone/>
              <a:defRPr/>
            </a:pPr>
            <a:r>
              <a:rPr lang="bg-BG" sz="1400" b="1" dirty="0">
                <a:solidFill>
                  <a:prstClr val="black"/>
                </a:solidFill>
                <a:ea typeface="+mj-ea"/>
                <a:cs typeface="+mj-cs"/>
              </a:rPr>
              <a:t>4.1 </a:t>
            </a:r>
            <a:r>
              <a:rPr lang="bg-BG" sz="1400" dirty="0">
                <a:solidFill>
                  <a:prstClr val="black"/>
                </a:solidFill>
                <a:ea typeface="+mj-ea"/>
                <a:cs typeface="+mj-cs"/>
              </a:rPr>
              <a:t>Подпомагане на инвестиции в материални и нематериални активи, имащи отношение към подобряване на производствената дейност на земеделските стопанства;</a:t>
            </a:r>
          </a:p>
          <a:p>
            <a:pPr marL="0" indent="0" algn="just">
              <a:buClr>
                <a:srgbClr val="94C600"/>
              </a:buClr>
              <a:buFont typeface="Symbol" pitchFamily="18" charset="2"/>
              <a:buNone/>
              <a:defRPr/>
            </a:pPr>
            <a:r>
              <a:rPr lang="bg-BG" sz="1400" b="1" dirty="0">
                <a:solidFill>
                  <a:prstClr val="black"/>
                </a:solidFill>
                <a:ea typeface="+mj-ea"/>
                <a:cs typeface="+mj-cs"/>
              </a:rPr>
              <a:t>4.2</a:t>
            </a:r>
            <a:r>
              <a:rPr lang="bg-BG" sz="1400" dirty="0">
                <a:solidFill>
                  <a:prstClr val="black"/>
                </a:solidFill>
                <a:ea typeface="+mj-ea"/>
                <a:cs typeface="+mj-cs"/>
              </a:rPr>
              <a:t> </a:t>
            </a:r>
            <a:r>
              <a:rPr lang="bg-BG" sz="1400" dirty="0">
                <a:solidFill>
                  <a:prstClr val="black"/>
                </a:solidFill>
              </a:rPr>
              <a:t>Подпомагане на инвестиции в материални и нематериални активи, имащи отношение към подобряване на цялостната дейност на земеделските стопанства и предприятията</a:t>
            </a:r>
            <a:r>
              <a:rPr lang="en-US" sz="1400" dirty="0">
                <a:solidFill>
                  <a:prstClr val="black"/>
                </a:solidFill>
              </a:rPr>
              <a:t> </a:t>
            </a:r>
            <a:r>
              <a:rPr lang="bg-BG" sz="1400" dirty="0">
                <a:solidFill>
                  <a:prstClr val="black"/>
                </a:solidFill>
              </a:rPr>
              <a:t>за преработка на земеделски продукти;</a:t>
            </a:r>
          </a:p>
          <a:p>
            <a:pPr marL="0" indent="0" algn="just">
              <a:buClr>
                <a:srgbClr val="94C600"/>
              </a:buClr>
              <a:buFont typeface="Symbol" pitchFamily="18" charset="2"/>
              <a:buNone/>
              <a:defRPr/>
            </a:pPr>
            <a:r>
              <a:rPr lang="bg-BG" sz="1400" b="1" dirty="0" smtClean="0">
                <a:solidFill>
                  <a:prstClr val="black"/>
                </a:solidFill>
              </a:rPr>
              <a:t>4.3 </a:t>
            </a:r>
            <a:r>
              <a:rPr lang="bg-BG" sz="1400" dirty="0">
                <a:solidFill>
                  <a:prstClr val="black"/>
                </a:solidFill>
              </a:rPr>
              <a:t>Подпомагане на инвестиции, свързани с възстановяване, реконструкция и модернизация на съществуваща или изграждане на нова инфраструктура за напояване и отводняване на земеделските земи;</a:t>
            </a:r>
          </a:p>
          <a:p>
            <a:pPr marL="0" indent="0" algn="just">
              <a:buClr>
                <a:srgbClr val="94C600"/>
              </a:buClr>
              <a:buFont typeface="Symbol" pitchFamily="18" charset="2"/>
              <a:buNone/>
              <a:defRPr/>
            </a:pPr>
            <a:r>
              <a:rPr lang="bg-BG" sz="1400" b="1" dirty="0">
                <a:solidFill>
                  <a:prstClr val="black"/>
                </a:solidFill>
              </a:rPr>
              <a:t>4.4</a:t>
            </a:r>
            <a:r>
              <a:rPr lang="bg-BG" sz="1400" dirty="0">
                <a:solidFill>
                  <a:prstClr val="black"/>
                </a:solidFill>
              </a:rPr>
              <a:t> Подпомагане на земеделски производители или групи на земеделски производители за непроизводствени инвестиции, в това число: Изграждане на каменни стени, възстановяване на влажни зони, дейности, свързани с опазване на водите и почвата и др.</a:t>
            </a:r>
          </a:p>
          <a:p>
            <a:pPr marL="0" indent="0">
              <a:buFont typeface="Symbol" pitchFamily="18" charset="2"/>
              <a:buNone/>
              <a:defRPr/>
            </a:pPr>
            <a:endParaRPr lang="bg-BG" sz="1800" b="1" dirty="0">
              <a:solidFill>
                <a:schemeClr val="tx1"/>
              </a:solidFill>
            </a:endParaRPr>
          </a:p>
        </p:txBody>
      </p:sp>
      <p:sp>
        <p:nvSpPr>
          <p:cNvPr id="16386" name="Title 2"/>
          <p:cNvSpPr>
            <a:spLocks noGrp="1"/>
          </p:cNvSpPr>
          <p:nvPr>
            <p:ph type="title"/>
          </p:nvPr>
        </p:nvSpPr>
        <p:spPr/>
        <p:txBody>
          <a:bodyPr/>
          <a:lstStyle/>
          <a:p>
            <a:pPr algn="l"/>
            <a:r>
              <a:rPr lang="bg-BG" sz="2200" b="1" smtClean="0"/>
              <a:t>Мярка 4 „Инвестиции в материални активи“</a:t>
            </a:r>
            <a:endParaRPr lang="bg-BG" sz="2200" smtClean="0">
              <a:solidFill>
                <a:schemeClr val="tx1"/>
              </a:solidFill>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smtClean="0">
              <a:ln w="1905"/>
              <a:solidFill>
                <a:schemeClr val="tx1"/>
              </a:solidFill>
              <a:effectLst>
                <a:innerShdw blurRad="69850" dist="43180" dir="5400000">
                  <a:srgbClr val="000000">
                    <a:alpha val="65000"/>
                  </a:srgbClr>
                </a:innerShdw>
              </a:effectLst>
            </a:endParaRPr>
          </a:p>
          <a:p>
            <a:pPr>
              <a:defRPr/>
            </a:pPr>
            <a:r>
              <a:rPr lang="ru-RU"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a:ln w="1905"/>
              <a:solidFill>
                <a:schemeClr val="tx1"/>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844675"/>
            <a:ext cx="8642350" cy="4392613"/>
          </a:xfrm>
        </p:spPr>
        <p:txBody>
          <a:bodyPr/>
          <a:lstStyle/>
          <a:p>
            <a:pPr marL="0" indent="0">
              <a:buFont typeface="Symbol" pitchFamily="18" charset="2"/>
              <a:buNone/>
              <a:defRPr/>
            </a:pPr>
            <a:r>
              <a:rPr lang="bg-BG" b="1" dirty="0" smtClean="0">
                <a:solidFill>
                  <a:schemeClr val="tx1"/>
                </a:solidFill>
              </a:rPr>
              <a:t>4. Финансови условия и други специфични условия за мярката </a:t>
            </a:r>
          </a:p>
          <a:p>
            <a:pPr marL="0" indent="0" algn="just">
              <a:buFont typeface="Symbol" pitchFamily="18" charset="2"/>
              <a:buNone/>
              <a:defRPr/>
            </a:pPr>
            <a:endParaRPr lang="bg-BG" sz="1600" b="1" dirty="0" smtClean="0">
              <a:solidFill>
                <a:srgbClr val="002060"/>
              </a:solidFill>
            </a:endParaRPr>
          </a:p>
          <a:p>
            <a:pPr marL="0" indent="0" algn="just">
              <a:buFont typeface="Symbol" pitchFamily="18" charset="2"/>
              <a:buNone/>
              <a:defRPr/>
            </a:pPr>
            <a:r>
              <a:rPr lang="bg-BG" sz="2000" b="1" dirty="0">
                <a:solidFill>
                  <a:srgbClr val="002060"/>
                </a:solidFill>
              </a:rPr>
              <a:t>Подпомагането по мярката е във вид на </a:t>
            </a:r>
            <a:r>
              <a:rPr lang="bg-BG" sz="2000" b="1" dirty="0" smtClean="0">
                <a:solidFill>
                  <a:srgbClr val="002060"/>
                </a:solidFill>
              </a:rPr>
              <a:t>годишно компенсаторно </a:t>
            </a:r>
            <a:r>
              <a:rPr lang="bg-BG" sz="2000" b="1" dirty="0">
                <a:solidFill>
                  <a:srgbClr val="002060"/>
                </a:solidFill>
              </a:rPr>
              <a:t>плащане за земеделски стопани, които доброволно извършват агроекологични практики</a:t>
            </a:r>
            <a:r>
              <a:rPr lang="bg-BG" sz="2000" b="1" dirty="0" smtClean="0">
                <a:solidFill>
                  <a:srgbClr val="002060"/>
                </a:solidFill>
              </a:rPr>
              <a:t>.</a:t>
            </a:r>
          </a:p>
          <a:p>
            <a:pPr marL="0" indent="0" algn="just">
              <a:buFont typeface="Symbol" pitchFamily="18" charset="2"/>
              <a:buNone/>
              <a:defRPr/>
            </a:pPr>
            <a:endParaRPr lang="en-US" sz="2000" b="1" dirty="0">
              <a:solidFill>
                <a:srgbClr val="002060"/>
              </a:solidFill>
            </a:endParaRPr>
          </a:p>
          <a:p>
            <a:pPr>
              <a:buClrTx/>
              <a:buFont typeface="Arial" panose="020B0604020202020204" pitchFamily="34" charset="0"/>
              <a:buChar char="•"/>
              <a:defRPr/>
            </a:pPr>
            <a:r>
              <a:rPr lang="bg-BG" sz="2000" b="1" i="1" dirty="0" smtClean="0">
                <a:solidFill>
                  <a:srgbClr val="002060"/>
                </a:solidFill>
              </a:rPr>
              <a:t>Финансиране </a:t>
            </a:r>
            <a:r>
              <a:rPr lang="bg-BG" sz="2000" b="1" i="1" dirty="0">
                <a:solidFill>
                  <a:srgbClr val="002060"/>
                </a:solidFill>
              </a:rPr>
              <a:t>на стари задължения поети по ПРСР 2007-2013 г.</a:t>
            </a:r>
            <a:endParaRPr lang="bg-BG" sz="2000" i="1" dirty="0">
              <a:solidFill>
                <a:srgbClr val="002060"/>
              </a:solidFill>
            </a:endParaRPr>
          </a:p>
          <a:p>
            <a:pPr marL="0" indent="0" algn="just">
              <a:buFont typeface="Symbol" pitchFamily="18" charset="2"/>
              <a:buNone/>
              <a:defRPr/>
            </a:pPr>
            <a:r>
              <a:rPr lang="bg-BG" sz="2000" b="1" dirty="0">
                <a:solidFill>
                  <a:srgbClr val="002060"/>
                </a:solidFill>
              </a:rPr>
              <a:t>Поетите ангажименти по дейности от ПРСР 2007-2013 ще бъдат финансирани от настоящата програма до изтичането </a:t>
            </a:r>
            <a:r>
              <a:rPr lang="bg-BG" sz="2000" b="1" dirty="0" smtClean="0">
                <a:solidFill>
                  <a:srgbClr val="002060"/>
                </a:solidFill>
              </a:rPr>
              <a:t>и, </a:t>
            </a:r>
            <a:r>
              <a:rPr lang="bg-BG" sz="2000" b="1" dirty="0">
                <a:solidFill>
                  <a:srgbClr val="002060"/>
                </a:solidFill>
              </a:rPr>
              <a:t>а от 2016 ще бъдат изплатени от бюджета на ПРСР 2014-2020 г.</a:t>
            </a:r>
          </a:p>
          <a:p>
            <a:pPr marL="0" indent="0" algn="just">
              <a:buFont typeface="Symbol" pitchFamily="18" charset="2"/>
              <a:buNone/>
              <a:defRPr/>
            </a:pPr>
            <a:endParaRPr lang="en-US" sz="1600" b="1" dirty="0">
              <a:solidFill>
                <a:srgbClr val="002060"/>
              </a:solidFill>
            </a:endParaRPr>
          </a:p>
        </p:txBody>
      </p:sp>
      <p:sp>
        <p:nvSpPr>
          <p:cNvPr id="34818" name="Title 2"/>
          <p:cNvSpPr>
            <a:spLocks noGrp="1"/>
          </p:cNvSpPr>
          <p:nvPr>
            <p:ph type="title"/>
          </p:nvPr>
        </p:nvSpPr>
        <p:spPr/>
        <p:txBody>
          <a:bodyPr/>
          <a:lstStyle/>
          <a:p>
            <a:r>
              <a:rPr lang="bg-BG" sz="2800" b="1" smtClean="0">
                <a:latin typeface="Times New Roman" pitchFamily="18" charset="0"/>
                <a:cs typeface="Times New Roman" pitchFamily="18" charset="0"/>
              </a:rPr>
              <a:t>Мярка  10 „Агроекология и климат“</a:t>
            </a:r>
            <a:endParaRPr lang="bg-BG" sz="2400" b="1" smtClean="0">
              <a:solidFill>
                <a:schemeClr val="tx1"/>
              </a:solidFill>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prstClr val="black"/>
                </a:solidFill>
                <a:effectLst>
                  <a:innerShdw blurRad="69850" dist="43180" dir="5400000">
                    <a:srgbClr val="000000">
                      <a:alpha val="65000"/>
                    </a:srgbClr>
                  </a:innerShdw>
                </a:effectLst>
              </a:rPr>
              <a:t>Дирекция „Развитие на селските райони“ </a:t>
            </a:r>
            <a:endParaRPr lang="en-US" b="1" smtClean="0">
              <a:ln w="1905"/>
              <a:solidFill>
                <a:prstClr val="black"/>
              </a:solidFill>
              <a:effectLst>
                <a:innerShdw blurRad="69850" dist="43180" dir="5400000">
                  <a:srgbClr val="000000">
                    <a:alpha val="65000"/>
                  </a:srgbClr>
                </a:innerShdw>
              </a:effectLst>
            </a:endParaRPr>
          </a:p>
          <a:p>
            <a:pPr>
              <a:defRPr/>
            </a:pPr>
            <a:r>
              <a:rPr lang="ru-RU" b="1" smtClean="0">
                <a:ln w="1905"/>
                <a:solidFill>
                  <a:prstClr val="black"/>
                </a:solidFill>
                <a:effectLst>
                  <a:innerShdw blurRad="69850" dist="43180" dir="5400000">
                    <a:srgbClr val="000000">
                      <a:alpha val="65000"/>
                    </a:srgbClr>
                  </a:innerShdw>
                </a:effectLst>
              </a:rPr>
              <a:t>Министерство на земеделието и храните</a:t>
            </a:r>
            <a:endParaRPr lang="bg-BG" b="1">
              <a:ln w="1905"/>
              <a:solidFill>
                <a:prstClr val="black"/>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1"/>
          </p:nvPr>
        </p:nvSpPr>
        <p:spPr>
          <a:xfrm>
            <a:off x="250825" y="1844675"/>
            <a:ext cx="8642350" cy="4281488"/>
          </a:xfrm>
        </p:spPr>
        <p:txBody>
          <a:bodyPr/>
          <a:lstStyle/>
          <a:p>
            <a:pPr marL="0" indent="0">
              <a:buFont typeface="Symbol" pitchFamily="18" charset="2"/>
              <a:buNone/>
            </a:pPr>
            <a:r>
              <a:rPr lang="bg-BG" b="1" smtClean="0">
                <a:solidFill>
                  <a:schemeClr val="tx1"/>
                </a:solidFill>
              </a:rPr>
              <a:t>5. Очакван резултат</a:t>
            </a:r>
          </a:p>
          <a:p>
            <a:pPr marL="0" indent="0" algn="just">
              <a:buFont typeface="Symbol" pitchFamily="18" charset="2"/>
              <a:buNone/>
            </a:pPr>
            <a:r>
              <a:rPr lang="bg-BG" sz="2000" b="1" smtClean="0">
                <a:solidFill>
                  <a:srgbClr val="002060"/>
                </a:solidFill>
              </a:rPr>
              <a:t>Чрез прилагане на дейностите по мяркат се очаква да се подобри консервационен статус на тревните местообитания  в земите с висока природна стойност и в земеделските земи подападащи в орнитоложко важните места. </a:t>
            </a:r>
          </a:p>
          <a:p>
            <a:pPr marL="0" indent="0" algn="just">
              <a:buFont typeface="Symbol" pitchFamily="18" charset="2"/>
              <a:buNone/>
            </a:pPr>
            <a:r>
              <a:rPr lang="bg-BG" sz="2000" b="1" smtClean="0">
                <a:solidFill>
                  <a:srgbClr val="002060"/>
                </a:solidFill>
              </a:rPr>
              <a:t>Очаква се мярка да има принос за намаляване на риска от ерозия в земеделските земи (обработваеми земи, пасища, овощни градини и/или лозя), както и прилагане на агроекологични практики свързано с използването на подходящи сеитбооборотни практики с участието на азот фиксиращи земеделски култури.</a:t>
            </a:r>
          </a:p>
          <a:p>
            <a:pPr marL="0" indent="0" algn="just">
              <a:buFont typeface="Symbol" pitchFamily="18" charset="2"/>
              <a:buNone/>
            </a:pPr>
            <a:r>
              <a:rPr lang="ru-RU" sz="2000" b="1" smtClean="0">
                <a:solidFill>
                  <a:srgbClr val="002060"/>
                </a:solidFill>
              </a:rPr>
              <a:t>От прилагането на направленията свързани с опазването на застрашените породи животни и местни сортове растения се очаква да се </a:t>
            </a:r>
            <a:r>
              <a:rPr lang="bg-BG" sz="2000" b="1" smtClean="0">
                <a:solidFill>
                  <a:srgbClr val="002060"/>
                </a:solidFill>
              </a:rPr>
              <a:t>увеличи техният брой.</a:t>
            </a:r>
            <a:endParaRPr lang="bg-BG" sz="2000" smtClean="0">
              <a:solidFill>
                <a:srgbClr val="002060"/>
              </a:solidFill>
            </a:endParaRPr>
          </a:p>
        </p:txBody>
      </p:sp>
      <p:sp>
        <p:nvSpPr>
          <p:cNvPr id="35842" name="Title 2"/>
          <p:cNvSpPr>
            <a:spLocks noGrp="1"/>
          </p:cNvSpPr>
          <p:nvPr>
            <p:ph type="title"/>
          </p:nvPr>
        </p:nvSpPr>
        <p:spPr/>
        <p:txBody>
          <a:bodyPr/>
          <a:lstStyle/>
          <a:p>
            <a:r>
              <a:rPr lang="bg-BG" sz="2800" b="1" smtClean="0">
                <a:latin typeface="Times New Roman" pitchFamily="18" charset="0"/>
                <a:cs typeface="Times New Roman" pitchFamily="18" charset="0"/>
              </a:rPr>
              <a:t>Мярка  10 „Агроекология и климат“</a:t>
            </a:r>
            <a:endParaRPr lang="bg-BG" sz="2400" b="1" smtClean="0">
              <a:solidFill>
                <a:schemeClr val="tx1"/>
              </a:solidFill>
              <a:latin typeface="Times New Roman" pitchFamily="18" charset="0"/>
              <a:cs typeface="Times New Roman" pitchFamily="18" charset="0"/>
            </a:endParaRPr>
          </a:p>
        </p:txBody>
      </p:sp>
      <p:sp>
        <p:nvSpPr>
          <p:cNvPr id="35843" name="Footer Placeholder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smtClean="0">
                <a:solidFill>
                  <a:srgbClr val="3E3D2D"/>
                </a:solidFill>
              </a:rPr>
              <a:t>Дирекция „Развитие на селските райони“ Министерство на земеделието и храните</a:t>
            </a:r>
            <a:endParaRPr lang="bg-BG" smtClean="0">
              <a:solidFill>
                <a:srgbClr val="3E3D2D"/>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1"/>
          <p:cNvSpPr>
            <a:spLocks noGrp="1"/>
          </p:cNvSpPr>
          <p:nvPr>
            <p:ph idx="1"/>
          </p:nvPr>
        </p:nvSpPr>
        <p:spPr>
          <a:xfrm>
            <a:off x="611188" y="1773238"/>
            <a:ext cx="8064500" cy="4352925"/>
          </a:xfrm>
        </p:spPr>
        <p:txBody>
          <a:bodyPr/>
          <a:lstStyle/>
          <a:p>
            <a:pPr marL="0" indent="0">
              <a:buFont typeface="Symbol" pitchFamily="18" charset="2"/>
              <a:buNone/>
            </a:pPr>
            <a:r>
              <a:rPr lang="bg-BG" b="1" smtClean="0">
                <a:solidFill>
                  <a:schemeClr val="tx1"/>
                </a:solidFill>
              </a:rPr>
              <a:t>1. Цел на мярката</a:t>
            </a:r>
          </a:p>
          <a:p>
            <a:pPr marL="0" indent="0" algn="just">
              <a:buFont typeface="Symbol" pitchFamily="18" charset="2"/>
              <a:buNone/>
            </a:pPr>
            <a:r>
              <a:rPr lang="bg-BG" sz="2000" b="1" smtClean="0">
                <a:solidFill>
                  <a:srgbClr val="002060"/>
                </a:solidFill>
              </a:rPr>
              <a:t>Насърчаването на биологичното растениевъдство, пчеларство и животновъдство и преходът към този начин на производство ще доведе до намаляване на използването на минерални торове, пестициди и намаляване на замърсяването на почвите и водите. </a:t>
            </a:r>
          </a:p>
          <a:p>
            <a:pPr marL="0" indent="0" algn="just">
              <a:buFont typeface="Symbol" pitchFamily="18" charset="2"/>
              <a:buNone/>
            </a:pPr>
            <a:r>
              <a:rPr lang="bg-BG" b="1" smtClean="0">
                <a:solidFill>
                  <a:schemeClr val="tx1"/>
                </a:solidFill>
              </a:rPr>
              <a:t>2. Обхват на подпомагане </a:t>
            </a:r>
          </a:p>
          <a:p>
            <a:pPr marL="0" indent="0" algn="just">
              <a:buFont typeface="Symbol" pitchFamily="18" charset="2"/>
              <a:buNone/>
            </a:pPr>
            <a:r>
              <a:rPr lang="bg-BG" sz="2000" b="1" smtClean="0">
                <a:solidFill>
                  <a:srgbClr val="002060"/>
                </a:solidFill>
              </a:rPr>
              <a:t>В рамките на тази мярка ще се изпълняват следните две под-мерки:</a:t>
            </a:r>
          </a:p>
          <a:p>
            <a:pPr marL="0" indent="0" algn="just">
              <a:buFont typeface="Symbol" pitchFamily="18" charset="2"/>
              <a:buNone/>
            </a:pPr>
            <a:r>
              <a:rPr lang="bg-BG" sz="2000" b="1" i="1" smtClean="0">
                <a:solidFill>
                  <a:srgbClr val="002060"/>
                </a:solidFill>
              </a:rPr>
              <a:t>Под-мярка 11.1 „Плащания за преминаване към биологично земеделие за ха ИЗП”</a:t>
            </a:r>
          </a:p>
          <a:p>
            <a:pPr marL="0" indent="0" algn="just">
              <a:buFont typeface="Symbol" pitchFamily="18" charset="2"/>
              <a:buNone/>
            </a:pPr>
            <a:r>
              <a:rPr lang="bg-BG" sz="2000" b="1" i="1" smtClean="0">
                <a:solidFill>
                  <a:srgbClr val="002060"/>
                </a:solidFill>
              </a:rPr>
              <a:t>Под мярка 11.2 „Плащания за поддържане на биологичното земеделие на ха ИЗП”</a:t>
            </a:r>
          </a:p>
          <a:p>
            <a:pPr marL="0" indent="0" algn="just">
              <a:buFont typeface="Symbol" pitchFamily="18" charset="2"/>
              <a:buNone/>
            </a:pPr>
            <a:endParaRPr lang="bg-BG" sz="2000" b="1" smtClean="0"/>
          </a:p>
          <a:p>
            <a:pPr marL="0" indent="0" algn="just">
              <a:buFont typeface="Symbol" pitchFamily="18" charset="2"/>
              <a:buNone/>
            </a:pPr>
            <a:endParaRPr lang="bg-BG" sz="2000" b="1" smtClean="0"/>
          </a:p>
        </p:txBody>
      </p:sp>
      <p:sp>
        <p:nvSpPr>
          <p:cNvPr id="36866" name="Title 2"/>
          <p:cNvSpPr>
            <a:spLocks noGrp="1"/>
          </p:cNvSpPr>
          <p:nvPr>
            <p:ph type="title"/>
          </p:nvPr>
        </p:nvSpPr>
        <p:spPr/>
        <p:txBody>
          <a:bodyPr/>
          <a:lstStyle/>
          <a:p>
            <a:r>
              <a:rPr lang="bg-BG" sz="2800" b="1" smtClean="0">
                <a:latin typeface="Times New Roman" pitchFamily="18" charset="0"/>
                <a:cs typeface="Times New Roman" pitchFamily="18" charset="0"/>
              </a:rPr>
              <a:t>Мярка  11 „Биологично земеделие“</a:t>
            </a:r>
            <a:endParaRPr lang="bg-BG" sz="2800" b="1" smtClean="0">
              <a:solidFill>
                <a:schemeClr val="bg1"/>
              </a:solidFill>
            </a:endParaRPr>
          </a:p>
        </p:txBody>
      </p:sp>
      <p:sp>
        <p:nvSpPr>
          <p:cNvPr id="36867" name="Footer Placeholder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smtClean="0">
                <a:solidFill>
                  <a:srgbClr val="3E3D2D"/>
                </a:solidFill>
              </a:rPr>
              <a:t>Дирекция „Развитие на селските райони“ Министерство на земеделието и храните</a:t>
            </a:r>
            <a:endParaRPr lang="bg-BG" smtClean="0">
              <a:solidFill>
                <a:srgbClr val="3E3D2D"/>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Content Placeholder 1"/>
          <p:cNvSpPr>
            <a:spLocks noGrp="1"/>
          </p:cNvSpPr>
          <p:nvPr>
            <p:ph idx="1"/>
          </p:nvPr>
        </p:nvSpPr>
        <p:spPr>
          <a:xfrm>
            <a:off x="323850" y="1628775"/>
            <a:ext cx="8496300" cy="4497388"/>
          </a:xfrm>
        </p:spPr>
        <p:txBody>
          <a:bodyPr/>
          <a:lstStyle/>
          <a:p>
            <a:pPr marL="0" indent="0">
              <a:buFont typeface="Symbol" pitchFamily="18" charset="2"/>
              <a:buNone/>
            </a:pPr>
            <a:r>
              <a:rPr lang="bg-BG" b="1" smtClean="0">
                <a:solidFill>
                  <a:schemeClr val="tx1"/>
                </a:solidFill>
              </a:rPr>
              <a:t>3. Бенефициенти</a:t>
            </a:r>
          </a:p>
          <a:p>
            <a:pPr marL="0" indent="0">
              <a:spcBef>
                <a:spcPts val="1200"/>
              </a:spcBef>
              <a:spcAft>
                <a:spcPts val="1200"/>
              </a:spcAft>
              <a:buFont typeface="Symbol" pitchFamily="18" charset="2"/>
              <a:buNone/>
            </a:pPr>
            <a:r>
              <a:rPr lang="bg-BG" sz="2000" b="1" smtClean="0">
                <a:solidFill>
                  <a:srgbClr val="002060"/>
                </a:solidFill>
              </a:rPr>
              <a:t>Бенефициентите по мярката  са земеделски стопани поемащи 5 годишен ангажимент.</a:t>
            </a:r>
          </a:p>
          <a:p>
            <a:pPr marL="0" indent="0" algn="just">
              <a:spcBef>
                <a:spcPts val="1200"/>
              </a:spcBef>
              <a:spcAft>
                <a:spcPts val="1200"/>
              </a:spcAft>
              <a:buFont typeface="Symbol" pitchFamily="18" charset="2"/>
              <a:buNone/>
            </a:pPr>
            <a:r>
              <a:rPr lang="bg-BG" sz="2000" b="1" smtClean="0">
                <a:solidFill>
                  <a:srgbClr val="002060"/>
                </a:solidFill>
              </a:rPr>
              <a:t>Земеделските стопани трябва да притежават минимум 0,5 ха за да кандидатстват за подпомагане за биологично растениевъдство.</a:t>
            </a:r>
          </a:p>
          <a:p>
            <a:pPr marL="0" indent="0" algn="just">
              <a:spcBef>
                <a:spcPts val="1200"/>
              </a:spcBef>
              <a:spcAft>
                <a:spcPts val="1200"/>
              </a:spcAft>
              <a:buFont typeface="Symbol" pitchFamily="18" charset="2"/>
              <a:buNone/>
            </a:pPr>
            <a:r>
              <a:rPr lang="bg-BG" sz="2000" b="1" smtClean="0">
                <a:solidFill>
                  <a:srgbClr val="002060"/>
                </a:solidFill>
              </a:rPr>
              <a:t>Земеделските стопани трябва да притежават минимум 20 пчелни семейства за да кандидатстват за подпомагане за биологично пчеларство.</a:t>
            </a:r>
          </a:p>
          <a:p>
            <a:pPr marL="0" indent="0" algn="just">
              <a:spcBef>
                <a:spcPts val="1200"/>
              </a:spcBef>
              <a:spcAft>
                <a:spcPts val="1200"/>
              </a:spcAft>
              <a:buFont typeface="Symbol" pitchFamily="18" charset="2"/>
              <a:buNone/>
            </a:pPr>
            <a:r>
              <a:rPr lang="bg-BG" sz="2000" b="1" smtClean="0">
                <a:solidFill>
                  <a:srgbClr val="002060"/>
                </a:solidFill>
              </a:rPr>
              <a:t>Земеделските стопани трябва да притежават минимум 0,5 ха  и минимум 1 животински единици за да кандидатстват за  допълнително подпомагане за биологично животновъдство.</a:t>
            </a:r>
          </a:p>
          <a:p>
            <a:pPr marL="0" indent="0">
              <a:buFont typeface="Symbol" pitchFamily="18" charset="2"/>
              <a:buNone/>
            </a:pPr>
            <a:endParaRPr lang="bg-BG" smtClean="0"/>
          </a:p>
        </p:txBody>
      </p:sp>
      <p:sp>
        <p:nvSpPr>
          <p:cNvPr id="37890" name="Title 2"/>
          <p:cNvSpPr>
            <a:spLocks noGrp="1"/>
          </p:cNvSpPr>
          <p:nvPr>
            <p:ph type="title"/>
          </p:nvPr>
        </p:nvSpPr>
        <p:spPr/>
        <p:txBody>
          <a:bodyPr/>
          <a:lstStyle/>
          <a:p>
            <a:r>
              <a:rPr lang="bg-BG" sz="2800" b="1" smtClean="0">
                <a:latin typeface="Times New Roman" pitchFamily="18" charset="0"/>
                <a:cs typeface="Times New Roman" pitchFamily="18" charset="0"/>
              </a:rPr>
              <a:t>Мярка  11 „Биологично земеделие“</a:t>
            </a:r>
            <a:endParaRPr lang="bg-BG" sz="2400" b="1" smtClean="0">
              <a:solidFill>
                <a:schemeClr val="tx1"/>
              </a:solidFill>
            </a:endParaRPr>
          </a:p>
        </p:txBody>
      </p:sp>
      <p:sp>
        <p:nvSpPr>
          <p:cNvPr id="37891" name="Footer Placeholder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smtClean="0">
                <a:solidFill>
                  <a:srgbClr val="3E3D2D"/>
                </a:solidFill>
              </a:rPr>
              <a:t>Дирекция „Развитие на селските райони“ Министерство на земеделието и храните</a:t>
            </a:r>
            <a:endParaRPr lang="bg-BG" smtClean="0">
              <a:solidFill>
                <a:srgbClr val="3E3D2D"/>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1700213"/>
            <a:ext cx="8280400" cy="4425950"/>
          </a:xfrm>
        </p:spPr>
        <p:txBody>
          <a:bodyPr/>
          <a:lstStyle/>
          <a:p>
            <a:pPr marL="0" indent="0">
              <a:buFont typeface="Symbol" pitchFamily="18" charset="2"/>
              <a:buNone/>
              <a:defRPr/>
            </a:pPr>
            <a:r>
              <a:rPr lang="bg-BG" b="1" dirty="0" smtClean="0">
                <a:solidFill>
                  <a:schemeClr val="tx1"/>
                </a:solidFill>
              </a:rPr>
              <a:t>4. Финансови условия и други специфични условия за мярката </a:t>
            </a:r>
          </a:p>
          <a:p>
            <a:pPr marL="0" indent="0">
              <a:buFont typeface="Symbol" pitchFamily="18" charset="2"/>
              <a:buNone/>
              <a:defRPr/>
            </a:pPr>
            <a:endParaRPr lang="bg-BG" b="1" dirty="0" smtClean="0">
              <a:solidFill>
                <a:schemeClr val="tx1"/>
              </a:solidFill>
            </a:endParaRPr>
          </a:p>
          <a:p>
            <a:pPr marL="0" indent="0" algn="just">
              <a:buFont typeface="Symbol" pitchFamily="18" charset="2"/>
              <a:buNone/>
              <a:defRPr/>
            </a:pPr>
            <a:r>
              <a:rPr lang="bg-BG" sz="2000" b="1" dirty="0" smtClean="0">
                <a:solidFill>
                  <a:srgbClr val="002060"/>
                </a:solidFill>
              </a:rPr>
              <a:t>Подпомагането по мярката е във вид на компенсаторно плащане за земеделски стопани, които доброволно прилагат практиките на биологичното земеделие.</a:t>
            </a:r>
          </a:p>
          <a:p>
            <a:pPr marL="0" indent="0" algn="just">
              <a:buFont typeface="Symbol" pitchFamily="18" charset="2"/>
              <a:buNone/>
              <a:defRPr/>
            </a:pPr>
            <a:endParaRPr lang="bg-BG" sz="2000" b="1" dirty="0" smtClean="0">
              <a:solidFill>
                <a:srgbClr val="002060"/>
              </a:solidFill>
            </a:endParaRPr>
          </a:p>
          <a:p>
            <a:pPr algn="just">
              <a:buClrTx/>
              <a:buFont typeface="Arial" panose="020B0604020202020204" pitchFamily="34" charset="0"/>
              <a:buChar char="•"/>
              <a:defRPr/>
            </a:pPr>
            <a:r>
              <a:rPr lang="bg-BG" sz="2000" b="1" i="1" dirty="0" smtClean="0">
                <a:solidFill>
                  <a:srgbClr val="002060"/>
                </a:solidFill>
              </a:rPr>
              <a:t>Финансиране на стари задължения поети по ПРСР 2007-2013 г.</a:t>
            </a:r>
          </a:p>
          <a:p>
            <a:pPr marL="0" indent="0" algn="just">
              <a:buFont typeface="Symbol" pitchFamily="18" charset="2"/>
              <a:buNone/>
              <a:defRPr/>
            </a:pPr>
            <a:r>
              <a:rPr lang="bg-BG" sz="2000" b="1" dirty="0" smtClean="0">
                <a:solidFill>
                  <a:srgbClr val="002060"/>
                </a:solidFill>
              </a:rPr>
              <a:t>Поетите ангажименти по дейности от ПРСР 2007-2013 ще бъдат финансирани от настоящата програма до изтичането и, а от 2016 ще бъдат изплатени от бюджета на ПРСР 2014-2020 г.</a:t>
            </a:r>
          </a:p>
          <a:p>
            <a:pPr>
              <a:defRPr/>
            </a:pPr>
            <a:endParaRPr lang="bg-BG" dirty="0"/>
          </a:p>
        </p:txBody>
      </p:sp>
      <p:sp>
        <p:nvSpPr>
          <p:cNvPr id="38914" name="Title 2"/>
          <p:cNvSpPr>
            <a:spLocks noGrp="1"/>
          </p:cNvSpPr>
          <p:nvPr>
            <p:ph type="title"/>
          </p:nvPr>
        </p:nvSpPr>
        <p:spPr/>
        <p:txBody>
          <a:bodyPr/>
          <a:lstStyle/>
          <a:p>
            <a:r>
              <a:rPr lang="bg-BG" sz="2800" b="1" smtClean="0">
                <a:latin typeface="Times New Roman" pitchFamily="18" charset="0"/>
                <a:cs typeface="Times New Roman" pitchFamily="18" charset="0"/>
              </a:rPr>
              <a:t>Мярка  11 „Биологично земеделие“</a:t>
            </a:r>
            <a:endParaRPr lang="bg-BG" sz="2400" b="1" smtClean="0">
              <a:solidFill>
                <a:schemeClr val="tx1"/>
              </a:solidFill>
            </a:endParaRPr>
          </a:p>
        </p:txBody>
      </p:sp>
      <p:sp>
        <p:nvSpPr>
          <p:cNvPr id="38915" name="Footer Placeholder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smtClean="0">
                <a:solidFill>
                  <a:srgbClr val="3E3D2D"/>
                </a:solidFill>
              </a:rPr>
              <a:t>Дирекция „Развитие на селските райони“ Министерство на земеделието и храните</a:t>
            </a:r>
            <a:endParaRPr lang="bg-BG" smtClean="0">
              <a:solidFill>
                <a:srgbClr val="3E3D2D"/>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Content Placeholder 1"/>
          <p:cNvSpPr>
            <a:spLocks noGrp="1"/>
          </p:cNvSpPr>
          <p:nvPr>
            <p:ph idx="1"/>
          </p:nvPr>
        </p:nvSpPr>
        <p:spPr>
          <a:xfrm>
            <a:off x="468313" y="1844675"/>
            <a:ext cx="8207375" cy="4281488"/>
          </a:xfrm>
        </p:spPr>
        <p:txBody>
          <a:bodyPr/>
          <a:lstStyle/>
          <a:p>
            <a:pPr marL="0" indent="0" algn="just">
              <a:buFont typeface="Symbol" pitchFamily="18" charset="2"/>
              <a:buNone/>
            </a:pPr>
            <a:r>
              <a:rPr lang="bg-BG" b="1" smtClean="0">
                <a:solidFill>
                  <a:schemeClr val="tx1"/>
                </a:solidFill>
              </a:rPr>
              <a:t>5. Очакван резултат</a:t>
            </a:r>
          </a:p>
          <a:p>
            <a:pPr marL="0" indent="0" algn="just">
              <a:buFont typeface="Symbol" pitchFamily="18" charset="2"/>
              <a:buNone/>
            </a:pPr>
            <a:endParaRPr lang="bg-BG" sz="2000" b="1" smtClean="0">
              <a:solidFill>
                <a:schemeClr val="tx1"/>
              </a:solidFill>
            </a:endParaRPr>
          </a:p>
          <a:p>
            <a:pPr marL="0" indent="0" algn="just">
              <a:buFont typeface="Symbol" pitchFamily="18" charset="2"/>
              <a:buNone/>
            </a:pPr>
            <a:r>
              <a:rPr lang="ru-RU" sz="2000" b="1" smtClean="0">
                <a:solidFill>
                  <a:srgbClr val="002060"/>
                </a:solidFill>
              </a:rPr>
              <a:t>Насърчаването на </a:t>
            </a:r>
            <a:r>
              <a:rPr lang="bg-BG" sz="2000" b="1" smtClean="0">
                <a:solidFill>
                  <a:srgbClr val="002060"/>
                </a:solidFill>
              </a:rPr>
              <a:t>биологичното растениевъдство, пчеларство и животновъдство и преходът към този начин на производство ще доведе до намаляване на използването на минерални торове, пестициди и намаляване на замърсяването на почвите и водите</a:t>
            </a:r>
            <a:r>
              <a:rPr lang="ru-RU" sz="2000" b="1" smtClean="0">
                <a:solidFill>
                  <a:srgbClr val="002060"/>
                </a:solidFill>
              </a:rPr>
              <a:t>. </a:t>
            </a:r>
            <a:endParaRPr lang="bg-BG" sz="2000" b="1" smtClean="0">
              <a:solidFill>
                <a:srgbClr val="002060"/>
              </a:solidFill>
            </a:endParaRPr>
          </a:p>
        </p:txBody>
      </p:sp>
      <p:sp>
        <p:nvSpPr>
          <p:cNvPr id="39938" name="Title 2"/>
          <p:cNvSpPr>
            <a:spLocks noGrp="1"/>
          </p:cNvSpPr>
          <p:nvPr>
            <p:ph type="title"/>
          </p:nvPr>
        </p:nvSpPr>
        <p:spPr/>
        <p:txBody>
          <a:bodyPr/>
          <a:lstStyle/>
          <a:p>
            <a:r>
              <a:rPr lang="bg-BG" sz="2800" b="1" smtClean="0">
                <a:latin typeface="Times New Roman" pitchFamily="18" charset="0"/>
                <a:cs typeface="Times New Roman" pitchFamily="18" charset="0"/>
              </a:rPr>
              <a:t>Мярка  11 „Биологично земеделие“</a:t>
            </a:r>
            <a:endParaRPr lang="bg-BG" sz="2400" b="1" smtClean="0">
              <a:solidFill>
                <a:schemeClr val="tx1"/>
              </a:solidFill>
              <a:latin typeface="Times New Roman" pitchFamily="18" charset="0"/>
              <a:cs typeface="Times New Roman" pitchFamily="18" charset="0"/>
            </a:endParaRPr>
          </a:p>
        </p:txBody>
      </p:sp>
      <p:sp>
        <p:nvSpPr>
          <p:cNvPr id="39939" name="Footer Placeholder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smtClean="0">
                <a:solidFill>
                  <a:srgbClr val="3E3D2D"/>
                </a:solidFill>
              </a:rPr>
              <a:t>Дирекция „Развитие на селските райони“ Министерство на земеделието и храните</a:t>
            </a:r>
            <a:endParaRPr lang="bg-BG" smtClean="0">
              <a:solidFill>
                <a:srgbClr val="3E3D2D"/>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Content Placeholder 1"/>
          <p:cNvSpPr>
            <a:spLocks noGrp="1"/>
          </p:cNvSpPr>
          <p:nvPr>
            <p:ph idx="1"/>
          </p:nvPr>
        </p:nvSpPr>
        <p:spPr>
          <a:xfrm>
            <a:off x="250825" y="1844675"/>
            <a:ext cx="8569325" cy="4392613"/>
          </a:xfrm>
        </p:spPr>
        <p:txBody>
          <a:bodyPr/>
          <a:lstStyle/>
          <a:p>
            <a:pPr marL="0" indent="0">
              <a:buClr>
                <a:srgbClr val="94C600"/>
              </a:buClr>
              <a:buFont typeface="Symbol" pitchFamily="18" charset="2"/>
              <a:buNone/>
            </a:pPr>
            <a:r>
              <a:rPr lang="bg-BG" b="1" smtClean="0">
                <a:solidFill>
                  <a:srgbClr val="000000"/>
                </a:solidFill>
              </a:rPr>
              <a:t>1. Цели на мярката</a:t>
            </a:r>
          </a:p>
          <a:p>
            <a:pPr marL="0" indent="0" algn="just">
              <a:buFont typeface="Symbol" pitchFamily="18" charset="2"/>
              <a:buNone/>
            </a:pPr>
            <a:r>
              <a:rPr lang="bg-BG" sz="2000" smtClean="0">
                <a:solidFill>
                  <a:srgbClr val="002060"/>
                </a:solidFill>
              </a:rPr>
              <a:t>Да допринесе за опазването на биологичното разнообразие в България чрез опазването на видовете и местообитанията в естествената им среда (in situ) ;</a:t>
            </a:r>
          </a:p>
          <a:p>
            <a:pPr marL="0" indent="0" algn="just">
              <a:buFont typeface="Symbol" pitchFamily="18" charset="2"/>
              <a:buNone/>
            </a:pPr>
            <a:r>
              <a:rPr lang="bg-BG" sz="2000" smtClean="0">
                <a:solidFill>
                  <a:srgbClr val="002060"/>
                </a:solidFill>
              </a:rPr>
              <a:t>Да подобри опазването на водите в качествено и количествено отношение за осигуряване устойчивото използване на водите.</a:t>
            </a:r>
          </a:p>
          <a:p>
            <a:pPr marL="0" indent="0" algn="just">
              <a:spcBef>
                <a:spcPts val="1200"/>
              </a:spcBef>
              <a:buFont typeface="Symbol" pitchFamily="18" charset="2"/>
              <a:buNone/>
            </a:pPr>
            <a:r>
              <a:rPr lang="bg-BG" sz="2000" b="1" smtClean="0">
                <a:solidFill>
                  <a:schemeClr val="tx1"/>
                </a:solidFill>
              </a:rPr>
              <a:t>2.  Обхват на подпомагане </a:t>
            </a:r>
          </a:p>
          <a:p>
            <a:pPr marL="0" indent="0" algn="just">
              <a:buFont typeface="Symbol" pitchFamily="18" charset="2"/>
              <a:buNone/>
            </a:pPr>
            <a:r>
              <a:rPr lang="bg-BG" sz="2000" smtClean="0">
                <a:solidFill>
                  <a:srgbClr val="002060"/>
                </a:solidFill>
                <a:cs typeface="Arial" charset="0"/>
              </a:rPr>
              <a:t>Обхватът на тази мярка ще включва всички земеделски земи и горски територии, попадащи в обхвата на защитените територии по Натура 2000, както и всички земеделски земи, попадащи в обхвата на речен басейн с план за управление.</a:t>
            </a:r>
            <a:endParaRPr lang="bg-BG" sz="1800" smtClean="0">
              <a:solidFill>
                <a:srgbClr val="002060"/>
              </a:solidFill>
              <a:latin typeface="Arial" charset="0"/>
              <a:cs typeface="Arial" charset="0"/>
            </a:endParaRPr>
          </a:p>
        </p:txBody>
      </p:sp>
      <p:sp>
        <p:nvSpPr>
          <p:cNvPr id="40962" name="Title 2"/>
          <p:cNvSpPr>
            <a:spLocks noGrp="1"/>
          </p:cNvSpPr>
          <p:nvPr>
            <p:ph type="title"/>
          </p:nvPr>
        </p:nvSpPr>
        <p:spPr/>
        <p:txBody>
          <a:bodyPr/>
          <a:lstStyle/>
          <a:p>
            <a:pPr marL="342900" indent="-342900">
              <a:spcAft>
                <a:spcPts val="1200"/>
              </a:spcAft>
              <a:buFont typeface="Arial" charset="0"/>
              <a:buChar char=" "/>
            </a:pPr>
            <a:r>
              <a:rPr lang="bg-BG" sz="2400" b="1" smtClean="0">
                <a:latin typeface="Times New Roman" pitchFamily="18" charset="0"/>
                <a:cs typeface="Times New Roman" pitchFamily="18" charset="0"/>
              </a:rPr>
              <a:t/>
            </a:r>
            <a:br>
              <a:rPr lang="bg-BG" sz="2400" b="1" smtClean="0">
                <a:latin typeface="Times New Roman" pitchFamily="18" charset="0"/>
                <a:cs typeface="Times New Roman" pitchFamily="18" charset="0"/>
              </a:rPr>
            </a:br>
            <a:r>
              <a:rPr lang="en-US" sz="2400" smtClean="0">
                <a:latin typeface="Times New Roman" pitchFamily="18" charset="0"/>
                <a:cs typeface="Times New Roman" pitchFamily="18" charset="0"/>
              </a:rPr>
              <a:t> </a:t>
            </a:r>
            <a:r>
              <a:rPr lang="bg-BG" sz="2400" smtClean="0">
                <a:latin typeface="Times New Roman" pitchFamily="18" charset="0"/>
                <a:cs typeface="Times New Roman" pitchFamily="18" charset="0"/>
              </a:rPr>
              <a:t/>
            </a:r>
            <a:br>
              <a:rPr lang="bg-BG" sz="2400" smtClean="0">
                <a:latin typeface="Times New Roman" pitchFamily="18" charset="0"/>
                <a:cs typeface="Times New Roman" pitchFamily="18" charset="0"/>
              </a:rPr>
            </a:br>
            <a:r>
              <a:rPr lang="bg-BG" sz="2400" b="1" smtClean="0">
                <a:latin typeface="Times New Roman" pitchFamily="18" charset="0"/>
                <a:cs typeface="Times New Roman" pitchFamily="18" charset="0"/>
              </a:rPr>
              <a:t>Мярка 12 „Плащания по Натура 2000 и </a:t>
            </a:r>
            <a:br>
              <a:rPr lang="bg-BG" sz="2400" b="1" smtClean="0">
                <a:latin typeface="Times New Roman" pitchFamily="18" charset="0"/>
                <a:cs typeface="Times New Roman" pitchFamily="18" charset="0"/>
              </a:rPr>
            </a:br>
            <a:r>
              <a:rPr lang="bg-BG" sz="2400" b="1" smtClean="0">
                <a:latin typeface="Times New Roman" pitchFamily="18" charset="0"/>
                <a:cs typeface="Times New Roman" pitchFamily="18" charset="0"/>
              </a:rPr>
              <a:t>рамковата директива за водите“</a:t>
            </a:r>
            <a:r>
              <a:rPr lang="en-US" sz="2000" smtClean="0">
                <a:latin typeface="Times New Roman" pitchFamily="18" charset="0"/>
                <a:cs typeface="Times New Roman" pitchFamily="18" charset="0"/>
              </a:rPr>
              <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
            </a:r>
            <a:br>
              <a:rPr lang="en-US" sz="2000" smtClean="0">
                <a:latin typeface="Times New Roman" pitchFamily="18" charset="0"/>
                <a:cs typeface="Times New Roman" pitchFamily="18" charset="0"/>
              </a:rPr>
            </a:br>
            <a:endParaRPr lang="bg-BG" sz="2400" smtClean="0">
              <a:solidFill>
                <a:schemeClr val="tx1"/>
              </a:solidFill>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prstClr val="black"/>
                </a:solidFill>
                <a:effectLst>
                  <a:innerShdw blurRad="69850" dist="43180" dir="5400000">
                    <a:srgbClr val="000000">
                      <a:alpha val="65000"/>
                    </a:srgbClr>
                  </a:innerShdw>
                </a:effectLst>
              </a:rPr>
              <a:t>Дирекция „Развитие на селските райони“ </a:t>
            </a:r>
            <a:endParaRPr lang="en-US" b="1" smtClean="0">
              <a:ln w="1905"/>
              <a:solidFill>
                <a:prstClr val="black"/>
              </a:solidFill>
              <a:effectLst>
                <a:innerShdw blurRad="69850" dist="43180" dir="5400000">
                  <a:srgbClr val="000000">
                    <a:alpha val="65000"/>
                  </a:srgbClr>
                </a:innerShdw>
              </a:effectLst>
            </a:endParaRPr>
          </a:p>
          <a:p>
            <a:pPr>
              <a:defRPr/>
            </a:pPr>
            <a:r>
              <a:rPr lang="ru-RU" b="1" smtClean="0">
                <a:ln w="1905"/>
                <a:solidFill>
                  <a:prstClr val="black"/>
                </a:solidFill>
                <a:effectLst>
                  <a:innerShdw blurRad="69850" dist="43180" dir="5400000">
                    <a:srgbClr val="000000">
                      <a:alpha val="65000"/>
                    </a:srgbClr>
                  </a:innerShdw>
                </a:effectLst>
              </a:rPr>
              <a:t>Министерство на земеделието и храните</a:t>
            </a:r>
            <a:endParaRPr lang="bg-BG" b="1">
              <a:ln w="1905"/>
              <a:solidFill>
                <a:prstClr val="black"/>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2"/>
          <p:cNvSpPr>
            <a:spLocks noGrp="1"/>
          </p:cNvSpPr>
          <p:nvPr>
            <p:ph type="title"/>
          </p:nvPr>
        </p:nvSpPr>
        <p:spPr/>
        <p:txBody>
          <a:bodyPr/>
          <a:lstStyle/>
          <a:p>
            <a:r>
              <a:rPr lang="bg-BG" sz="2400" b="1" smtClean="0">
                <a:latin typeface="Times New Roman" pitchFamily="18" charset="0"/>
                <a:cs typeface="Times New Roman" pitchFamily="18" charset="0"/>
              </a:rPr>
              <a:t>Мярка 12 „Плащания по Натура 2000 и </a:t>
            </a:r>
            <a:br>
              <a:rPr lang="bg-BG" sz="2400" b="1" smtClean="0">
                <a:latin typeface="Times New Roman" pitchFamily="18" charset="0"/>
                <a:cs typeface="Times New Roman" pitchFamily="18" charset="0"/>
              </a:rPr>
            </a:br>
            <a:r>
              <a:rPr lang="bg-BG" sz="2400" b="1" smtClean="0">
                <a:latin typeface="Times New Roman" pitchFamily="18" charset="0"/>
                <a:cs typeface="Times New Roman" pitchFamily="18" charset="0"/>
              </a:rPr>
              <a:t>рамковата директива за водите“</a:t>
            </a:r>
            <a:endParaRPr lang="bg-BG" sz="2400" smtClean="0"/>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prstClr val="black"/>
                </a:solidFill>
                <a:effectLst>
                  <a:innerShdw blurRad="69850" dist="43180" dir="5400000">
                    <a:srgbClr val="000000">
                      <a:alpha val="65000"/>
                    </a:srgbClr>
                  </a:innerShdw>
                </a:effectLst>
              </a:rPr>
              <a:t>Дирекция „Развитие на селските райони“ </a:t>
            </a:r>
            <a:endParaRPr lang="en-US" b="1" smtClean="0">
              <a:ln w="1905"/>
              <a:solidFill>
                <a:prstClr val="black"/>
              </a:solidFill>
              <a:effectLst>
                <a:innerShdw blurRad="69850" dist="43180" dir="5400000">
                  <a:srgbClr val="000000">
                    <a:alpha val="65000"/>
                  </a:srgbClr>
                </a:innerShdw>
              </a:effectLst>
            </a:endParaRPr>
          </a:p>
          <a:p>
            <a:pPr>
              <a:defRPr/>
            </a:pPr>
            <a:r>
              <a:rPr lang="ru-RU" b="1" smtClean="0">
                <a:ln w="1905"/>
                <a:solidFill>
                  <a:prstClr val="black"/>
                </a:solidFill>
                <a:effectLst>
                  <a:innerShdw blurRad="69850" dist="43180" dir="5400000">
                    <a:srgbClr val="000000">
                      <a:alpha val="65000"/>
                    </a:srgbClr>
                  </a:innerShdw>
                </a:effectLst>
              </a:rPr>
              <a:t>Министерство на земеделието и храните</a:t>
            </a:r>
            <a:endParaRPr lang="bg-BG" b="1">
              <a:ln w="1905"/>
              <a:solidFill>
                <a:prstClr val="black"/>
              </a:solidFill>
              <a:effectLst>
                <a:innerShdw blurRad="69850" dist="43180" dir="5400000">
                  <a:srgbClr val="000000">
                    <a:alpha val="65000"/>
                  </a:srgbClr>
                </a:innerShdw>
              </a:effectLst>
            </a:endParaRPr>
          </a:p>
        </p:txBody>
      </p:sp>
      <p:sp>
        <p:nvSpPr>
          <p:cNvPr id="41987" name="Content Placeholder 1"/>
          <p:cNvSpPr>
            <a:spLocks noGrp="1"/>
          </p:cNvSpPr>
          <p:nvPr>
            <p:ph idx="1"/>
          </p:nvPr>
        </p:nvSpPr>
        <p:spPr>
          <a:xfrm>
            <a:off x="250825" y="1700213"/>
            <a:ext cx="8642350" cy="4537075"/>
          </a:xfrm>
        </p:spPr>
        <p:txBody>
          <a:bodyPr/>
          <a:lstStyle/>
          <a:p>
            <a:pPr marL="0" indent="0">
              <a:buFont typeface="Symbol" pitchFamily="18" charset="2"/>
              <a:buNone/>
            </a:pPr>
            <a:r>
              <a:rPr lang="bg-BG" sz="2000" b="1" smtClean="0">
                <a:solidFill>
                  <a:schemeClr val="tx1"/>
                </a:solidFill>
              </a:rPr>
              <a:t>3. Бенефициенти (включително основни условия за допустимост)</a:t>
            </a:r>
          </a:p>
          <a:p>
            <a:pPr marL="0" indent="0"/>
            <a:r>
              <a:rPr lang="bg-BG" sz="2000" smtClean="0">
                <a:solidFill>
                  <a:srgbClr val="002060"/>
                </a:solidFill>
              </a:rPr>
              <a:t>Допустими за подпомагане по тази мярка са земеделски и горски  стопани, физически или юридически лица, стопанисващи земеделски земи или горски територии попадащи в обхвата на защитените територии по Натура 2000, както и  земеделски стопани стопанисващи земеделски земи попадащи в обхвата на речен басейн с план за управление. </a:t>
            </a:r>
          </a:p>
          <a:p>
            <a:pPr marL="0" indent="0">
              <a:buFont typeface="Symbol" pitchFamily="18" charset="2"/>
              <a:buNone/>
            </a:pPr>
            <a:r>
              <a:rPr lang="bg-BG" sz="2000" b="1" smtClean="0">
                <a:solidFill>
                  <a:schemeClr val="tx1"/>
                </a:solidFill>
              </a:rPr>
              <a:t>4. Финансови условия </a:t>
            </a:r>
          </a:p>
          <a:p>
            <a:pPr marL="0" indent="0" algn="just">
              <a:buFont typeface="Symbol" pitchFamily="18" charset="2"/>
              <a:buNone/>
            </a:pPr>
            <a:r>
              <a:rPr lang="bg-BG" sz="2000" smtClean="0">
                <a:solidFill>
                  <a:srgbClr val="002060"/>
                </a:solidFill>
              </a:rPr>
              <a:t>Подпомагането по тази под-мярка ще бъде в рамките на:</a:t>
            </a:r>
          </a:p>
          <a:p>
            <a:pPr marL="0" indent="0" algn="just">
              <a:buFont typeface="Symbol" pitchFamily="18" charset="2"/>
              <a:buNone/>
            </a:pPr>
            <a:r>
              <a:rPr lang="bg-BG" sz="2000" smtClean="0">
                <a:solidFill>
                  <a:srgbClr val="002060"/>
                </a:solidFill>
              </a:rPr>
              <a:t>-	максимум 500 € на хектар на година през първите 5 години;</a:t>
            </a:r>
          </a:p>
          <a:p>
            <a:pPr marL="0" indent="0" algn="just">
              <a:buFont typeface="Symbol" pitchFamily="18" charset="2"/>
              <a:buNone/>
            </a:pPr>
            <a:r>
              <a:rPr lang="bg-BG" sz="2000" smtClean="0">
                <a:solidFill>
                  <a:srgbClr val="002060"/>
                </a:solidFill>
              </a:rPr>
              <a:t>-	максимум 200 € на хектар на година; </a:t>
            </a:r>
          </a:p>
          <a:p>
            <a:pPr marL="0" indent="0" algn="just">
              <a:buFont typeface="Symbol" pitchFamily="18" charset="2"/>
              <a:buNone/>
            </a:pPr>
            <a:r>
              <a:rPr lang="bg-BG" sz="2000" smtClean="0">
                <a:solidFill>
                  <a:srgbClr val="002060"/>
                </a:solidFill>
              </a:rPr>
              <a:t>-	минимум 50 € на хектар на година.</a:t>
            </a:r>
          </a:p>
          <a:p>
            <a:pPr marL="0" indent="0" algn="just">
              <a:buFont typeface="Symbol" pitchFamily="18" charset="2"/>
              <a:buNone/>
            </a:pPr>
            <a:endParaRPr lang="bg-BG" sz="1600" b="1"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916113"/>
            <a:ext cx="8640762" cy="4392612"/>
          </a:xfrm>
        </p:spPr>
        <p:txBody>
          <a:bodyPr/>
          <a:lstStyle/>
          <a:p>
            <a:pPr marL="0" indent="0">
              <a:buFont typeface="Symbol" pitchFamily="18" charset="2"/>
              <a:buNone/>
              <a:defRPr/>
            </a:pPr>
            <a:r>
              <a:rPr lang="bg-BG" sz="1800" b="1" dirty="0" smtClean="0">
                <a:solidFill>
                  <a:schemeClr val="tx1"/>
                </a:solidFill>
              </a:rPr>
              <a:t>5. Други специфични условия за мярката </a:t>
            </a:r>
          </a:p>
          <a:p>
            <a:pPr algn="just">
              <a:defRPr/>
            </a:pPr>
            <a:r>
              <a:rPr lang="bg-BG" sz="1800" dirty="0" smtClean="0">
                <a:solidFill>
                  <a:srgbClr val="002060"/>
                </a:solidFill>
              </a:rPr>
              <a:t>Земеделските стопани трябва да бъдат регистрирани в ИСАК;</a:t>
            </a:r>
          </a:p>
          <a:p>
            <a:pPr algn="just">
              <a:defRPr/>
            </a:pPr>
            <a:r>
              <a:rPr lang="bg-BG" sz="1800" dirty="0" smtClean="0">
                <a:solidFill>
                  <a:srgbClr val="002060"/>
                </a:solidFill>
              </a:rPr>
              <a:t>Горските стопани трябва да са собственици на горските територии, попадащи в обхвата на Натура 2000.</a:t>
            </a:r>
          </a:p>
          <a:p>
            <a:pPr algn="just">
              <a:defRPr/>
            </a:pPr>
            <a:r>
              <a:rPr lang="bg-BG" sz="1800" dirty="0" smtClean="0">
                <a:solidFill>
                  <a:srgbClr val="002060"/>
                </a:solidFill>
              </a:rPr>
              <a:t>Да спазват на територията на цялото стопанство изискванията на Методиката за прилагане на кръстосаното съответствие.</a:t>
            </a:r>
          </a:p>
          <a:p>
            <a:pPr marL="0" indent="0" algn="just">
              <a:spcBef>
                <a:spcPts val="1200"/>
              </a:spcBef>
              <a:buFont typeface="Symbol" pitchFamily="18" charset="2"/>
              <a:buNone/>
              <a:defRPr/>
            </a:pPr>
            <a:r>
              <a:rPr lang="bg-BG" sz="1800" b="1" dirty="0" smtClean="0">
                <a:solidFill>
                  <a:schemeClr val="tx1"/>
                </a:solidFill>
              </a:rPr>
              <a:t>6. Очакван резултат</a:t>
            </a:r>
          </a:p>
          <a:p>
            <a:pPr marL="0" indent="0" algn="just">
              <a:buFont typeface="Symbol" pitchFamily="18" charset="2"/>
              <a:buNone/>
              <a:defRPr/>
            </a:pPr>
            <a:r>
              <a:rPr lang="bg-BG" sz="1800" dirty="0" smtClean="0">
                <a:solidFill>
                  <a:srgbClr val="002060"/>
                </a:solidFill>
              </a:rPr>
              <a:t>Мярката ще допринесе за опазването на биологичното разнообразие чрез опазването на видовете и местообитанията в естествената им среда. Освен това ще доведе и за намаляване на емисиите на опасни вещества във водите, за подобряване опазването на водите в качествено и количествено отношение, за опазването на водните и земните екосистеми и влажните зони, зависещи директно от тях. </a:t>
            </a:r>
            <a:endParaRPr lang="bg-BG" sz="1800" dirty="0">
              <a:solidFill>
                <a:srgbClr val="002060"/>
              </a:solidFill>
            </a:endParaRPr>
          </a:p>
        </p:txBody>
      </p:sp>
      <p:sp>
        <p:nvSpPr>
          <p:cNvPr id="43010" name="Title 2"/>
          <p:cNvSpPr>
            <a:spLocks noGrp="1"/>
          </p:cNvSpPr>
          <p:nvPr>
            <p:ph type="title"/>
          </p:nvPr>
        </p:nvSpPr>
        <p:spPr/>
        <p:txBody>
          <a:bodyPr/>
          <a:lstStyle/>
          <a:p>
            <a:r>
              <a:rPr lang="bg-BG" sz="2400" b="1" smtClean="0">
                <a:latin typeface="Times New Roman" pitchFamily="18" charset="0"/>
                <a:cs typeface="Times New Roman" pitchFamily="18" charset="0"/>
              </a:rPr>
              <a:t>Мярка 12 „Плащания по Натура 2000 и </a:t>
            </a:r>
            <a:br>
              <a:rPr lang="bg-BG" sz="2400" b="1" smtClean="0">
                <a:latin typeface="Times New Roman" pitchFamily="18" charset="0"/>
                <a:cs typeface="Times New Roman" pitchFamily="18" charset="0"/>
              </a:rPr>
            </a:br>
            <a:r>
              <a:rPr lang="bg-BG" sz="2400" b="1" smtClean="0">
                <a:latin typeface="Times New Roman" pitchFamily="18" charset="0"/>
                <a:cs typeface="Times New Roman" pitchFamily="18" charset="0"/>
              </a:rPr>
              <a:t>рамковата директива за водите“</a:t>
            </a:r>
            <a:endParaRPr lang="bg-BG" sz="2400" smtClean="0">
              <a:solidFill>
                <a:schemeClr val="tx1"/>
              </a:solidFill>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prstClr val="black"/>
                </a:solidFill>
                <a:effectLst>
                  <a:innerShdw blurRad="69850" dist="43180" dir="5400000">
                    <a:srgbClr val="000000">
                      <a:alpha val="65000"/>
                    </a:srgbClr>
                  </a:innerShdw>
                </a:effectLst>
              </a:rPr>
              <a:t>Дирекция „Развитие на селските райони“ </a:t>
            </a:r>
            <a:endParaRPr lang="en-US" b="1" smtClean="0">
              <a:ln w="1905"/>
              <a:solidFill>
                <a:prstClr val="black"/>
              </a:solidFill>
              <a:effectLst>
                <a:innerShdw blurRad="69850" dist="43180" dir="5400000">
                  <a:srgbClr val="000000">
                    <a:alpha val="65000"/>
                  </a:srgbClr>
                </a:innerShdw>
              </a:effectLst>
            </a:endParaRPr>
          </a:p>
          <a:p>
            <a:pPr>
              <a:defRPr/>
            </a:pPr>
            <a:r>
              <a:rPr lang="ru-RU" b="1" smtClean="0">
                <a:ln w="1905"/>
                <a:solidFill>
                  <a:prstClr val="black"/>
                </a:solidFill>
                <a:effectLst>
                  <a:innerShdw blurRad="69850" dist="43180" dir="5400000">
                    <a:srgbClr val="000000">
                      <a:alpha val="65000"/>
                    </a:srgbClr>
                  </a:innerShdw>
                </a:effectLst>
              </a:rPr>
              <a:t>Министерство на земеделието и храните</a:t>
            </a:r>
            <a:endParaRPr lang="bg-BG" b="1">
              <a:ln w="1905"/>
              <a:solidFill>
                <a:prstClr val="black"/>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1"/>
          <p:cNvSpPr>
            <a:spLocks noGrp="1"/>
          </p:cNvSpPr>
          <p:nvPr>
            <p:ph idx="1"/>
          </p:nvPr>
        </p:nvSpPr>
        <p:spPr>
          <a:xfrm>
            <a:off x="250825" y="1916113"/>
            <a:ext cx="8569325" cy="4321175"/>
          </a:xfrm>
        </p:spPr>
        <p:txBody>
          <a:bodyPr/>
          <a:lstStyle/>
          <a:p>
            <a:pPr marL="0" indent="0">
              <a:buFont typeface="Symbol" pitchFamily="18" charset="2"/>
              <a:buNone/>
              <a:defRPr/>
            </a:pPr>
            <a:r>
              <a:rPr lang="bg-BG" sz="2000" b="1" dirty="0" smtClean="0">
                <a:solidFill>
                  <a:schemeClr val="tx1"/>
                </a:solidFill>
              </a:rPr>
              <a:t>1. Цели на мярката</a:t>
            </a:r>
          </a:p>
          <a:p>
            <a:pPr marL="0" indent="0" algn="just">
              <a:buFont typeface="Symbol" pitchFamily="18" charset="2"/>
              <a:buNone/>
              <a:defRPr/>
            </a:pPr>
            <a:r>
              <a:rPr lang="bg-BG" sz="2000" dirty="0" smtClean="0">
                <a:solidFill>
                  <a:srgbClr val="002060"/>
                </a:solidFill>
              </a:rPr>
              <a:t>-    да се компенсират земеделските стопани за пропуснатите доходи и направените допълнителни  разходи;</a:t>
            </a:r>
          </a:p>
          <a:p>
            <a:pPr marL="0" indent="0" algn="just">
              <a:buFont typeface="Symbol" pitchFamily="18" charset="2"/>
              <a:buNone/>
              <a:defRPr/>
            </a:pPr>
            <a:r>
              <a:rPr lang="bg-BG" sz="2000" dirty="0" smtClean="0">
                <a:solidFill>
                  <a:srgbClr val="002060"/>
                </a:solidFill>
              </a:rPr>
              <a:t>-   да продължи използването на земеделската земя и поддържането на ландшафта;</a:t>
            </a:r>
          </a:p>
          <a:p>
            <a:pPr marL="0" indent="0" algn="just">
              <a:buFont typeface="Symbol" pitchFamily="18" charset="2"/>
              <a:buNone/>
              <a:defRPr/>
            </a:pPr>
            <a:r>
              <a:rPr lang="bg-BG" sz="2000" dirty="0" smtClean="0">
                <a:solidFill>
                  <a:srgbClr val="002060"/>
                </a:solidFill>
              </a:rPr>
              <a:t>- да се предотврати изоставянето на земята и загубата на биологично разнообразие;</a:t>
            </a:r>
          </a:p>
          <a:p>
            <a:pPr algn="just">
              <a:buFontTx/>
              <a:buChar char="-"/>
              <a:defRPr/>
            </a:pPr>
            <a:r>
              <a:rPr lang="bg-BG" sz="2000" dirty="0" smtClean="0">
                <a:solidFill>
                  <a:srgbClr val="002060"/>
                </a:solidFill>
              </a:rPr>
              <a:t>да се противодейства на обезлюдяването.</a:t>
            </a:r>
          </a:p>
          <a:p>
            <a:pPr algn="just">
              <a:buFontTx/>
              <a:buChar char="-"/>
              <a:defRPr/>
            </a:pPr>
            <a:endParaRPr lang="bg-BG" sz="2000" dirty="0" smtClean="0">
              <a:solidFill>
                <a:srgbClr val="002060"/>
              </a:solidFill>
            </a:endParaRPr>
          </a:p>
          <a:p>
            <a:pPr marL="0" indent="0">
              <a:buFont typeface="Symbol" pitchFamily="18" charset="2"/>
              <a:buNone/>
              <a:defRPr/>
            </a:pPr>
            <a:r>
              <a:rPr lang="bg-BG" sz="2000" b="1" dirty="0" smtClean="0">
                <a:solidFill>
                  <a:schemeClr val="tx1"/>
                </a:solidFill>
              </a:rPr>
              <a:t>2.  Обхват на подпомагане </a:t>
            </a:r>
          </a:p>
          <a:p>
            <a:pPr marL="0" indent="0" algn="just">
              <a:buFont typeface="Symbol" pitchFamily="18" charset="2"/>
              <a:buNone/>
              <a:defRPr/>
            </a:pPr>
            <a:r>
              <a:rPr lang="bg-BG" sz="2000" dirty="0" smtClean="0">
                <a:solidFill>
                  <a:srgbClr val="002060"/>
                </a:solidFill>
              </a:rPr>
              <a:t>Землищата от списъка на необлагодетелстваните райони, които са публикувани в НАРЕДБА, приета с ПМС № 30 от 15.02.2008 г.</a:t>
            </a:r>
          </a:p>
        </p:txBody>
      </p:sp>
      <p:sp>
        <p:nvSpPr>
          <p:cNvPr id="44034" name="Title 2"/>
          <p:cNvSpPr>
            <a:spLocks noGrp="1"/>
          </p:cNvSpPr>
          <p:nvPr>
            <p:ph type="title"/>
          </p:nvPr>
        </p:nvSpPr>
        <p:spPr/>
        <p:txBody>
          <a:bodyPr/>
          <a:lstStyle/>
          <a:p>
            <a:r>
              <a:rPr lang="bg-BG" sz="2800" b="1" smtClean="0">
                <a:latin typeface="Times New Roman" pitchFamily="18" charset="0"/>
                <a:cs typeface="Times New Roman" pitchFamily="18" charset="0"/>
              </a:rPr>
              <a:t>Мярка 13 „Плащания за райони с природни или други специфични ограничения“</a:t>
            </a:r>
            <a:endParaRPr lang="bg-BG" sz="2800" b="1" smtClean="0">
              <a:solidFill>
                <a:schemeClr val="bg1"/>
              </a:solidFill>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prstClr val="black"/>
                </a:solidFill>
                <a:effectLst>
                  <a:innerShdw blurRad="69850" dist="43180" dir="5400000">
                    <a:srgbClr val="000000">
                      <a:alpha val="65000"/>
                    </a:srgbClr>
                  </a:innerShdw>
                </a:effectLst>
              </a:rPr>
              <a:t>Дирекция „Развитие на селските райони“ </a:t>
            </a:r>
            <a:endParaRPr lang="en-US" b="1" smtClean="0">
              <a:ln w="1905"/>
              <a:solidFill>
                <a:prstClr val="black"/>
              </a:solidFill>
              <a:effectLst>
                <a:innerShdw blurRad="69850" dist="43180" dir="5400000">
                  <a:srgbClr val="000000">
                    <a:alpha val="65000"/>
                  </a:srgbClr>
                </a:innerShdw>
              </a:effectLst>
            </a:endParaRPr>
          </a:p>
          <a:p>
            <a:pPr>
              <a:defRPr/>
            </a:pPr>
            <a:r>
              <a:rPr lang="ru-RU" b="1" smtClean="0">
                <a:ln w="1905"/>
                <a:solidFill>
                  <a:prstClr val="black"/>
                </a:solidFill>
                <a:effectLst>
                  <a:innerShdw blurRad="69850" dist="43180" dir="5400000">
                    <a:srgbClr val="000000">
                      <a:alpha val="65000"/>
                    </a:srgbClr>
                  </a:innerShdw>
                </a:effectLst>
              </a:rPr>
              <a:t>Министерство на земеделието и храните</a:t>
            </a:r>
            <a:endParaRPr lang="bg-BG" b="1">
              <a:ln w="1905"/>
              <a:solidFill>
                <a:prstClr val="black"/>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357313"/>
            <a:ext cx="8569325" cy="4929187"/>
          </a:xfrm>
        </p:spPr>
        <p:txBody>
          <a:bodyPr/>
          <a:lstStyle/>
          <a:p>
            <a:pPr marL="0" indent="0">
              <a:buClr>
                <a:srgbClr val="94C600"/>
              </a:buClr>
              <a:buFont typeface="Symbol" pitchFamily="18" charset="2"/>
              <a:buNone/>
              <a:defRPr/>
            </a:pPr>
            <a:r>
              <a:rPr lang="bg-BG" sz="1900" b="1" dirty="0">
                <a:solidFill>
                  <a:prstClr val="black"/>
                </a:solidFill>
                <a:ea typeface="+mj-ea"/>
                <a:cs typeface="+mj-cs"/>
              </a:rPr>
              <a:t>Бенефициенти:</a:t>
            </a:r>
          </a:p>
          <a:p>
            <a:pPr marL="0" indent="0" algn="just">
              <a:buClr>
                <a:srgbClr val="94C600"/>
              </a:buClr>
              <a:buFont typeface="Symbol" pitchFamily="18" charset="2"/>
              <a:buNone/>
              <a:defRPr/>
            </a:pPr>
            <a:r>
              <a:rPr lang="bg-BG" sz="1600" dirty="0">
                <a:solidFill>
                  <a:prstClr val="black"/>
                </a:solidFill>
              </a:rPr>
              <a:t>Земеделски производители </a:t>
            </a:r>
            <a:r>
              <a:rPr lang="bg-BG" sz="1600" dirty="0" smtClean="0">
                <a:solidFill>
                  <a:prstClr val="black"/>
                </a:solidFill>
              </a:rPr>
              <a:t>(физически </a:t>
            </a:r>
            <a:r>
              <a:rPr lang="bg-BG" sz="1600" dirty="0">
                <a:solidFill>
                  <a:prstClr val="black"/>
                </a:solidFill>
              </a:rPr>
              <a:t>или юридически лица);</a:t>
            </a:r>
          </a:p>
          <a:p>
            <a:pPr marL="0" indent="0" algn="just">
              <a:buClr>
                <a:srgbClr val="94C600"/>
              </a:buClr>
              <a:buFont typeface="Symbol" pitchFamily="18" charset="2"/>
              <a:buNone/>
              <a:defRPr/>
            </a:pPr>
            <a:r>
              <a:rPr lang="bg-BG" sz="1600" dirty="0">
                <a:solidFill>
                  <a:prstClr val="black"/>
                </a:solidFill>
              </a:rPr>
              <a:t>Предприятия от хранително-преработвателната промишленост;</a:t>
            </a:r>
          </a:p>
          <a:p>
            <a:pPr marL="0" indent="0" algn="just">
              <a:buClr>
                <a:srgbClr val="94C600"/>
              </a:buClr>
              <a:buFont typeface="Symbol" pitchFamily="18" charset="2"/>
              <a:buNone/>
              <a:defRPr/>
            </a:pPr>
            <a:r>
              <a:rPr lang="bg-BG" sz="1600" dirty="0">
                <a:solidFill>
                  <a:prstClr val="black"/>
                </a:solidFill>
              </a:rPr>
              <a:t>Групи на производители; </a:t>
            </a:r>
          </a:p>
          <a:p>
            <a:pPr marL="0" indent="0" algn="just">
              <a:buClr>
                <a:srgbClr val="94C600"/>
              </a:buClr>
              <a:buFont typeface="Symbol" pitchFamily="18" charset="2"/>
              <a:buNone/>
              <a:defRPr/>
            </a:pPr>
            <a:r>
              <a:rPr lang="bg-BG" sz="1600" dirty="0">
                <a:solidFill>
                  <a:prstClr val="black"/>
                </a:solidFill>
              </a:rPr>
              <a:t>Общини; </a:t>
            </a:r>
          </a:p>
          <a:p>
            <a:pPr marL="0" indent="0" algn="just">
              <a:buClr>
                <a:srgbClr val="94C600"/>
              </a:buClr>
              <a:buFont typeface="Symbol" pitchFamily="18" charset="2"/>
              <a:buNone/>
              <a:defRPr/>
            </a:pPr>
            <a:r>
              <a:rPr lang="bg-BG" sz="1600" dirty="0">
                <a:solidFill>
                  <a:prstClr val="black"/>
                </a:solidFill>
              </a:rPr>
              <a:t>Държавни предприятия;</a:t>
            </a:r>
          </a:p>
          <a:p>
            <a:pPr marL="0" indent="0" algn="just">
              <a:buClr>
                <a:srgbClr val="94C600"/>
              </a:buClr>
              <a:buFont typeface="Symbol" pitchFamily="18" charset="2"/>
              <a:buNone/>
              <a:defRPr/>
            </a:pPr>
            <a:r>
              <a:rPr lang="bg-BG" sz="1600" dirty="0">
                <a:solidFill>
                  <a:prstClr val="black"/>
                </a:solidFill>
              </a:rPr>
              <a:t>Търговски дружества;</a:t>
            </a:r>
          </a:p>
          <a:p>
            <a:pPr marL="0" indent="0" algn="just">
              <a:buClr>
                <a:srgbClr val="94C600"/>
              </a:buClr>
              <a:buFont typeface="Symbol" pitchFamily="18" charset="2"/>
              <a:buNone/>
              <a:defRPr/>
            </a:pPr>
            <a:r>
              <a:rPr lang="bg-BG" sz="1600" dirty="0">
                <a:solidFill>
                  <a:prstClr val="black"/>
                </a:solidFill>
              </a:rPr>
              <a:t>Сдружения за напояване.</a:t>
            </a:r>
          </a:p>
          <a:p>
            <a:pPr marL="0" indent="0">
              <a:buClr>
                <a:srgbClr val="94C600"/>
              </a:buClr>
              <a:buFont typeface="Symbol" pitchFamily="18" charset="2"/>
              <a:buNone/>
              <a:defRPr/>
            </a:pPr>
            <a:endParaRPr lang="en-US" sz="1000" b="1" dirty="0" smtClean="0">
              <a:solidFill>
                <a:prstClr val="black"/>
              </a:solidFill>
              <a:ea typeface="+mj-ea"/>
              <a:cs typeface="+mj-cs"/>
            </a:endParaRPr>
          </a:p>
          <a:p>
            <a:pPr marL="0" indent="0">
              <a:buClr>
                <a:srgbClr val="94C600"/>
              </a:buClr>
              <a:buFont typeface="Symbol" pitchFamily="18" charset="2"/>
              <a:buNone/>
              <a:defRPr/>
            </a:pPr>
            <a:r>
              <a:rPr lang="bg-BG" sz="1900" b="1" dirty="0" smtClean="0">
                <a:solidFill>
                  <a:prstClr val="black"/>
                </a:solidFill>
                <a:ea typeface="+mj-ea"/>
                <a:cs typeface="+mj-cs"/>
              </a:rPr>
              <a:t>Допустими </a:t>
            </a:r>
            <a:r>
              <a:rPr lang="bg-BG" sz="1900" b="1" dirty="0">
                <a:solidFill>
                  <a:prstClr val="black"/>
                </a:solidFill>
                <a:ea typeface="+mj-ea"/>
                <a:cs typeface="+mj-cs"/>
              </a:rPr>
              <a:t>разходи:</a:t>
            </a:r>
          </a:p>
          <a:p>
            <a:pPr algn="just">
              <a:spcBef>
                <a:spcPts val="0"/>
              </a:spcBef>
              <a:buClr>
                <a:srgbClr val="4F81BD"/>
              </a:buClr>
              <a:buFont typeface="Symbol" pitchFamily="18" charset="2"/>
              <a:buChar char=""/>
              <a:defRPr/>
            </a:pPr>
            <a:r>
              <a:rPr lang="bg-BG" sz="1600" dirty="0">
                <a:solidFill>
                  <a:prstClr val="black"/>
                </a:solidFill>
              </a:rPr>
              <a:t>Изграждане, придобиване и подобряване на недвижимо имущество, включително чрез лизинг</a:t>
            </a:r>
            <a:r>
              <a:rPr lang="bg-BG" sz="1600" dirty="0" smtClean="0">
                <a:solidFill>
                  <a:prstClr val="black"/>
                </a:solidFill>
              </a:rPr>
              <a:t>;</a:t>
            </a:r>
            <a:endParaRPr lang="bg-BG" sz="1600" dirty="0">
              <a:solidFill>
                <a:prstClr val="black"/>
              </a:solidFill>
            </a:endParaRPr>
          </a:p>
          <a:p>
            <a:pPr algn="just">
              <a:spcBef>
                <a:spcPts val="0"/>
              </a:spcBef>
              <a:buClr>
                <a:srgbClr val="4F81BD"/>
              </a:buClr>
              <a:buFont typeface="Symbol" pitchFamily="18" charset="2"/>
              <a:buChar char=""/>
              <a:defRPr/>
            </a:pPr>
            <a:r>
              <a:rPr lang="bg-BG" sz="1600" dirty="0">
                <a:solidFill>
                  <a:prstClr val="black"/>
                </a:solidFill>
              </a:rPr>
              <a:t>Закупуване на нови машини, съоръжения и оборудване, включително компютърен софтуер до пазарната стойност на активите, включително чрез лизинг</a:t>
            </a:r>
            <a:r>
              <a:rPr lang="bg-BG" sz="1600" dirty="0" smtClean="0">
                <a:solidFill>
                  <a:prstClr val="black"/>
                </a:solidFill>
              </a:rPr>
              <a:t>;</a:t>
            </a:r>
            <a:endParaRPr lang="bg-BG" sz="1600" dirty="0">
              <a:solidFill>
                <a:prstClr val="black"/>
              </a:solidFill>
            </a:endParaRPr>
          </a:p>
          <a:p>
            <a:pPr algn="just">
              <a:spcBef>
                <a:spcPts val="0"/>
              </a:spcBef>
              <a:buClr>
                <a:srgbClr val="4F81BD"/>
              </a:buClr>
              <a:buFont typeface="Symbol" pitchFamily="18" charset="2"/>
              <a:buChar char=""/>
              <a:defRPr/>
            </a:pPr>
            <a:r>
              <a:rPr lang="bg-BG" sz="1600" dirty="0">
                <a:solidFill>
                  <a:prstClr val="black"/>
                </a:solidFill>
              </a:rPr>
              <a:t>Общи разходи свързани със съответния проект за предпроектни проучвания, такси, хонорари за архитекти, инженери и консултантски услуги</a:t>
            </a:r>
            <a:r>
              <a:rPr lang="bg-BG" sz="1600" dirty="0" smtClean="0">
                <a:solidFill>
                  <a:prstClr val="black"/>
                </a:solidFill>
              </a:rPr>
              <a:t>;</a:t>
            </a:r>
            <a:endParaRPr lang="bg-BG" sz="1600" dirty="0">
              <a:solidFill>
                <a:prstClr val="black"/>
              </a:solidFill>
            </a:endParaRPr>
          </a:p>
          <a:p>
            <a:pPr algn="just">
              <a:spcBef>
                <a:spcPts val="0"/>
              </a:spcBef>
              <a:buClr>
                <a:srgbClr val="4F81BD"/>
              </a:buClr>
              <a:buFont typeface="Symbol" pitchFamily="18" charset="2"/>
              <a:buChar char=""/>
              <a:defRPr/>
            </a:pPr>
            <a:r>
              <a:rPr lang="bg-BG" sz="1600" dirty="0">
                <a:solidFill>
                  <a:prstClr val="black"/>
                </a:solidFill>
              </a:rPr>
              <a:t>Закупуване на ноу-хау, патенти права и лицензи, търговски марки и процеси необходими за изготвяне и изпълнение на проекта.</a:t>
            </a:r>
          </a:p>
          <a:p>
            <a:pPr marL="0" indent="0" algn="just">
              <a:buFont typeface="Symbol" pitchFamily="18" charset="2"/>
              <a:buNone/>
              <a:defRPr/>
            </a:pPr>
            <a:endParaRPr lang="bg-BG" sz="1300" dirty="0">
              <a:solidFill>
                <a:srgbClr val="002060"/>
              </a:solidFill>
            </a:endParaRPr>
          </a:p>
        </p:txBody>
      </p:sp>
      <p:sp>
        <p:nvSpPr>
          <p:cNvPr id="17410" name="Title 2"/>
          <p:cNvSpPr>
            <a:spLocks noGrp="1"/>
          </p:cNvSpPr>
          <p:nvPr>
            <p:ph type="title"/>
          </p:nvPr>
        </p:nvSpPr>
        <p:spPr/>
        <p:txBody>
          <a:bodyPr/>
          <a:lstStyle/>
          <a:p>
            <a:pPr algn="l"/>
            <a:r>
              <a:rPr lang="bg-BG" sz="2200" b="1" smtClean="0"/>
              <a:t>Мярка 4 „Инвестиции в материални активи“</a:t>
            </a:r>
            <a:endParaRPr lang="bg-BG" sz="2200" smtClean="0">
              <a:solidFill>
                <a:schemeClr val="tx1"/>
              </a:solidFill>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smtClean="0">
              <a:ln w="1905"/>
              <a:solidFill>
                <a:schemeClr val="tx1"/>
              </a:solidFill>
              <a:effectLst>
                <a:innerShdw blurRad="69850" dist="43180" dir="5400000">
                  <a:srgbClr val="000000">
                    <a:alpha val="65000"/>
                  </a:srgbClr>
                </a:innerShdw>
              </a:effectLst>
            </a:endParaRPr>
          </a:p>
          <a:p>
            <a:pPr>
              <a:defRPr/>
            </a:pPr>
            <a:r>
              <a:rPr lang="ru-RU"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a:ln w="1905"/>
              <a:solidFill>
                <a:schemeClr val="tx1"/>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2"/>
          <p:cNvSpPr>
            <a:spLocks noGrp="1"/>
          </p:cNvSpPr>
          <p:nvPr>
            <p:ph type="title"/>
          </p:nvPr>
        </p:nvSpPr>
        <p:spPr/>
        <p:txBody>
          <a:bodyPr/>
          <a:lstStyle/>
          <a:p>
            <a:r>
              <a:rPr lang="bg-BG" sz="2800" b="1" smtClean="0">
                <a:latin typeface="Times New Roman" pitchFamily="18" charset="0"/>
                <a:cs typeface="Times New Roman" pitchFamily="18" charset="0"/>
              </a:rPr>
              <a:t>Мярка 13 „Плащания за райони с природни или други специфични ограничения“</a:t>
            </a:r>
            <a:endParaRPr lang="bg-BG" sz="2400" smtClean="0">
              <a:solidFill>
                <a:schemeClr val="tx1"/>
              </a:solidFill>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prstClr val="black"/>
                </a:solidFill>
                <a:effectLst>
                  <a:innerShdw blurRad="69850" dist="43180" dir="5400000">
                    <a:srgbClr val="000000">
                      <a:alpha val="65000"/>
                    </a:srgbClr>
                  </a:innerShdw>
                </a:effectLst>
              </a:rPr>
              <a:t>Дирекция „Развитие на селските райони“ </a:t>
            </a:r>
            <a:endParaRPr lang="en-US" b="1" smtClean="0">
              <a:ln w="1905"/>
              <a:solidFill>
                <a:prstClr val="black"/>
              </a:solidFill>
              <a:effectLst>
                <a:innerShdw blurRad="69850" dist="43180" dir="5400000">
                  <a:srgbClr val="000000">
                    <a:alpha val="65000"/>
                  </a:srgbClr>
                </a:innerShdw>
              </a:effectLst>
            </a:endParaRPr>
          </a:p>
          <a:p>
            <a:pPr>
              <a:defRPr/>
            </a:pPr>
            <a:r>
              <a:rPr lang="ru-RU" b="1" smtClean="0">
                <a:ln w="1905"/>
                <a:solidFill>
                  <a:prstClr val="black"/>
                </a:solidFill>
                <a:effectLst>
                  <a:innerShdw blurRad="69850" dist="43180" dir="5400000">
                    <a:srgbClr val="000000">
                      <a:alpha val="65000"/>
                    </a:srgbClr>
                  </a:innerShdw>
                </a:effectLst>
              </a:rPr>
              <a:t>Министерство на земеделието и храните</a:t>
            </a:r>
            <a:endParaRPr lang="bg-BG" b="1">
              <a:ln w="1905"/>
              <a:solidFill>
                <a:prstClr val="black"/>
              </a:solidFill>
              <a:effectLst>
                <a:innerShdw blurRad="69850" dist="43180" dir="5400000">
                  <a:srgbClr val="000000">
                    <a:alpha val="65000"/>
                  </a:srgbClr>
                </a:innerShdw>
              </a:effectLst>
            </a:endParaRPr>
          </a:p>
        </p:txBody>
      </p:sp>
      <p:sp>
        <p:nvSpPr>
          <p:cNvPr id="16387" name="Content Placeholder 1"/>
          <p:cNvSpPr>
            <a:spLocks noGrp="1"/>
          </p:cNvSpPr>
          <p:nvPr>
            <p:ph idx="1"/>
          </p:nvPr>
        </p:nvSpPr>
        <p:spPr>
          <a:xfrm>
            <a:off x="250825" y="2133600"/>
            <a:ext cx="8642350" cy="4103688"/>
          </a:xfrm>
        </p:spPr>
        <p:txBody>
          <a:bodyPr/>
          <a:lstStyle/>
          <a:p>
            <a:pPr marL="0" indent="0">
              <a:buFont typeface="Symbol" pitchFamily="18" charset="2"/>
              <a:buNone/>
              <a:defRPr/>
            </a:pPr>
            <a:r>
              <a:rPr lang="bg-BG" sz="2000" b="1" dirty="0" smtClean="0">
                <a:solidFill>
                  <a:schemeClr val="tx1"/>
                </a:solidFill>
              </a:rPr>
              <a:t>3. Бенефициенти (включително основни условия за допустимост)</a:t>
            </a:r>
            <a:endParaRPr lang="bg-BG" sz="2000" dirty="0" smtClean="0">
              <a:solidFill>
                <a:srgbClr val="002060"/>
              </a:solidFill>
            </a:endParaRPr>
          </a:p>
          <a:p>
            <a:pPr algn="just">
              <a:spcBef>
                <a:spcPts val="1200"/>
              </a:spcBef>
              <a:defRPr/>
            </a:pPr>
            <a:r>
              <a:rPr lang="bg-BG" sz="2000" dirty="0" smtClean="0">
                <a:solidFill>
                  <a:srgbClr val="002060"/>
                </a:solidFill>
              </a:rPr>
              <a:t>Земеделски стопани - физически лица, еднолични търговци и юридически лица, които:</a:t>
            </a:r>
          </a:p>
          <a:p>
            <a:pPr algn="just">
              <a:spcBef>
                <a:spcPts val="1200"/>
              </a:spcBef>
              <a:defRPr/>
            </a:pPr>
            <a:r>
              <a:rPr lang="bg-BG" sz="2000" dirty="0" smtClean="0">
                <a:solidFill>
                  <a:srgbClr val="002060"/>
                </a:solidFill>
              </a:rPr>
              <a:t>Да са с площи регистрирани в ИСАК;</a:t>
            </a:r>
          </a:p>
          <a:p>
            <a:pPr algn="just">
              <a:spcBef>
                <a:spcPts val="1200"/>
              </a:spcBef>
              <a:defRPr/>
            </a:pPr>
            <a:r>
              <a:rPr lang="bg-BG" sz="2000" dirty="0" smtClean="0">
                <a:solidFill>
                  <a:srgbClr val="002060"/>
                </a:solidFill>
              </a:rPr>
              <a:t>Да обработват минимум 0,5 ха в планинските райони и минимум 1 ха в  районите със съществени природни ограничения и райони със специфични ограничения;</a:t>
            </a:r>
          </a:p>
          <a:p>
            <a:pPr algn="just">
              <a:spcBef>
                <a:spcPts val="1200"/>
              </a:spcBef>
              <a:defRPr/>
            </a:pPr>
            <a:r>
              <a:rPr lang="bg-BG" sz="2000" dirty="0" smtClean="0">
                <a:solidFill>
                  <a:srgbClr val="002060"/>
                </a:solidFill>
              </a:rPr>
              <a:t>Да спазват за цялата си селскостопанска дейност и през цялата календарна година условията за кръстосано съответствие.</a:t>
            </a:r>
          </a:p>
          <a:p>
            <a:pPr marL="0" indent="0">
              <a:buFont typeface="Symbol" pitchFamily="18" charset="2"/>
              <a:buNone/>
              <a:defRPr/>
            </a:pPr>
            <a:endParaRPr lang="bg-BG" sz="1800" b="1" dirty="0" smtClean="0">
              <a:solidFill>
                <a:schemeClr val="tx1"/>
              </a:solidFill>
            </a:endParaRPr>
          </a:p>
          <a:p>
            <a:pPr marL="0" indent="0" algn="just">
              <a:buFont typeface="Symbol" pitchFamily="18" charset="2"/>
              <a:buNone/>
              <a:defRPr/>
            </a:pPr>
            <a:endParaRPr lang="bg-BG" sz="1600" b="1" dirty="0"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Content Placeholder 1"/>
          <p:cNvSpPr>
            <a:spLocks noGrp="1"/>
          </p:cNvSpPr>
          <p:nvPr>
            <p:ph idx="1"/>
          </p:nvPr>
        </p:nvSpPr>
        <p:spPr>
          <a:xfrm>
            <a:off x="250825" y="1916113"/>
            <a:ext cx="8642350" cy="4321175"/>
          </a:xfrm>
        </p:spPr>
        <p:txBody>
          <a:bodyPr/>
          <a:lstStyle/>
          <a:p>
            <a:pPr marL="0" indent="0">
              <a:buFont typeface="Symbol" pitchFamily="18" charset="2"/>
              <a:buNone/>
            </a:pPr>
            <a:r>
              <a:rPr lang="bg-BG" sz="1800" b="1" smtClean="0">
                <a:solidFill>
                  <a:schemeClr val="tx1"/>
                </a:solidFill>
              </a:rPr>
              <a:t>4. Финансови условия и други специфични условия за мярката </a:t>
            </a:r>
          </a:p>
          <a:p>
            <a:pPr marL="0" indent="0" algn="just">
              <a:buFont typeface="Symbol" pitchFamily="18" charset="2"/>
              <a:buNone/>
            </a:pPr>
            <a:r>
              <a:rPr lang="bg-BG" sz="1800" b="1" i="1" smtClean="0">
                <a:solidFill>
                  <a:srgbClr val="002060"/>
                </a:solidFill>
              </a:rPr>
              <a:t>Диференцирани нива на плащания в планинските райони: </a:t>
            </a:r>
          </a:p>
          <a:p>
            <a:pPr marL="0" indent="0" algn="ctr">
              <a:buFont typeface="Symbol" pitchFamily="18" charset="2"/>
              <a:buNone/>
            </a:pPr>
            <a:r>
              <a:rPr lang="bg-BG" sz="1800" b="1" smtClean="0">
                <a:solidFill>
                  <a:srgbClr val="002060"/>
                </a:solidFill>
              </a:rPr>
              <a:t>0 – 50 ха </a:t>
            </a:r>
            <a:r>
              <a:rPr lang="bg-BG" sz="1800" smtClean="0">
                <a:solidFill>
                  <a:srgbClr val="002060"/>
                </a:solidFill>
              </a:rPr>
              <a:t>- 130 евро/ха;  за частта над </a:t>
            </a:r>
            <a:r>
              <a:rPr lang="bg-BG" sz="1800" b="1" smtClean="0">
                <a:solidFill>
                  <a:srgbClr val="002060"/>
                </a:solidFill>
              </a:rPr>
              <a:t>50 – 100 ха </a:t>
            </a:r>
            <a:r>
              <a:rPr lang="bg-BG" sz="1800" smtClean="0">
                <a:solidFill>
                  <a:srgbClr val="002060"/>
                </a:solidFill>
              </a:rPr>
              <a:t>- 70 евро/ха; </a:t>
            </a:r>
          </a:p>
          <a:p>
            <a:pPr marL="0" indent="0" algn="ctr">
              <a:buFont typeface="Symbol" pitchFamily="18" charset="2"/>
              <a:buNone/>
            </a:pPr>
            <a:r>
              <a:rPr lang="bg-BG" sz="1800" smtClean="0">
                <a:solidFill>
                  <a:srgbClr val="002060"/>
                </a:solidFill>
              </a:rPr>
              <a:t>за частта </a:t>
            </a:r>
            <a:r>
              <a:rPr lang="bg-BG" sz="1800" b="1" smtClean="0">
                <a:solidFill>
                  <a:srgbClr val="002060"/>
                </a:solidFill>
              </a:rPr>
              <a:t>над 100 ха </a:t>
            </a:r>
            <a:r>
              <a:rPr lang="bg-BG" sz="1800" smtClean="0">
                <a:solidFill>
                  <a:srgbClr val="002060"/>
                </a:solidFill>
              </a:rPr>
              <a:t>- 30 евро/ха.</a:t>
            </a:r>
          </a:p>
          <a:p>
            <a:pPr marL="0" indent="0" algn="just">
              <a:spcBef>
                <a:spcPts val="600"/>
              </a:spcBef>
              <a:buFont typeface="Symbol" pitchFamily="18" charset="2"/>
              <a:buNone/>
            </a:pPr>
            <a:r>
              <a:rPr lang="bg-BG" sz="1800" b="1" i="1" smtClean="0">
                <a:solidFill>
                  <a:srgbClr val="002060"/>
                </a:solidFill>
              </a:rPr>
              <a:t>Диференцирани нива на плащания в райони, различни от планинските: </a:t>
            </a:r>
          </a:p>
          <a:p>
            <a:pPr marL="0" indent="0" algn="ctr">
              <a:buFont typeface="Symbol" pitchFamily="18" charset="2"/>
              <a:buNone/>
            </a:pPr>
            <a:r>
              <a:rPr lang="bg-BG" sz="1800" smtClean="0">
                <a:solidFill>
                  <a:srgbClr val="002060"/>
                </a:solidFill>
              </a:rPr>
              <a:t>0 – 50 ха - 130 евро/ха; за частта над 50 – 100 ха - 70 евро/ха </a:t>
            </a:r>
          </a:p>
          <a:p>
            <a:pPr marL="0" indent="0" algn="ctr">
              <a:buFont typeface="Symbol" pitchFamily="18" charset="2"/>
              <a:buNone/>
            </a:pPr>
            <a:r>
              <a:rPr lang="bg-BG" sz="1800" smtClean="0">
                <a:solidFill>
                  <a:srgbClr val="002060"/>
                </a:solidFill>
              </a:rPr>
              <a:t>за частта </a:t>
            </a:r>
            <a:r>
              <a:rPr lang="bg-BG" sz="1800" b="1" smtClean="0">
                <a:solidFill>
                  <a:srgbClr val="002060"/>
                </a:solidFill>
              </a:rPr>
              <a:t>над 100 ха </a:t>
            </a:r>
            <a:r>
              <a:rPr lang="bg-BG" sz="1800" smtClean="0">
                <a:solidFill>
                  <a:srgbClr val="002060"/>
                </a:solidFill>
              </a:rPr>
              <a:t>- 30 евро / ха</a:t>
            </a:r>
          </a:p>
          <a:p>
            <a:pPr marL="0" indent="0" algn="just">
              <a:buFont typeface="Symbol" pitchFamily="18" charset="2"/>
              <a:buNone/>
            </a:pPr>
            <a:r>
              <a:rPr lang="bg-BG" sz="1800" b="1" smtClean="0">
                <a:solidFill>
                  <a:schemeClr val="tx1"/>
                </a:solidFill>
              </a:rPr>
              <a:t>5. Очакван резултат</a:t>
            </a:r>
          </a:p>
          <a:p>
            <a:pPr marL="0" indent="0" algn="just">
              <a:buFont typeface="Symbol" pitchFamily="18" charset="2"/>
              <a:buNone/>
            </a:pPr>
            <a:r>
              <a:rPr lang="bg-BG" sz="1800" smtClean="0">
                <a:solidFill>
                  <a:srgbClr val="002060"/>
                </a:solidFill>
              </a:rPr>
              <a:t>Подпомагане в планинските райони на около 30 000 бенефициенти и около 310000 ха.</a:t>
            </a:r>
          </a:p>
          <a:p>
            <a:pPr marL="0" indent="0" algn="just">
              <a:buFont typeface="Symbol" pitchFamily="18" charset="2"/>
              <a:buNone/>
            </a:pPr>
            <a:r>
              <a:rPr lang="bg-BG" sz="1800" smtClean="0">
                <a:solidFill>
                  <a:srgbClr val="002060"/>
                </a:solidFill>
              </a:rPr>
              <a:t>Подпомагане в другите необлагодетелствани райони на около 12 000 бенефициенти и около 220000. ха.</a:t>
            </a:r>
          </a:p>
          <a:p>
            <a:pPr marL="0" indent="0" algn="just">
              <a:buFont typeface="Symbol" pitchFamily="18" charset="2"/>
              <a:buNone/>
            </a:pPr>
            <a:endParaRPr lang="en-US" sz="1600" b="1" smtClean="0">
              <a:solidFill>
                <a:srgbClr val="002060"/>
              </a:solidFill>
            </a:endParaRPr>
          </a:p>
          <a:p>
            <a:pPr marL="0" indent="0" algn="just">
              <a:buFont typeface="Symbol" pitchFamily="18" charset="2"/>
              <a:buNone/>
            </a:pPr>
            <a:endParaRPr lang="bg-BG" sz="1800" b="1" smtClean="0">
              <a:solidFill>
                <a:schemeClr val="tx1"/>
              </a:solidFill>
            </a:endParaRPr>
          </a:p>
        </p:txBody>
      </p:sp>
      <p:sp>
        <p:nvSpPr>
          <p:cNvPr id="46082" name="Title 2"/>
          <p:cNvSpPr>
            <a:spLocks noGrp="1"/>
          </p:cNvSpPr>
          <p:nvPr>
            <p:ph type="title"/>
          </p:nvPr>
        </p:nvSpPr>
        <p:spPr/>
        <p:txBody>
          <a:bodyPr/>
          <a:lstStyle/>
          <a:p>
            <a:r>
              <a:rPr lang="bg-BG" sz="2800" b="1" smtClean="0">
                <a:latin typeface="Times New Roman" pitchFamily="18" charset="0"/>
                <a:cs typeface="Times New Roman" pitchFamily="18" charset="0"/>
              </a:rPr>
              <a:t>Мярка 13 „Плащания за райони с природни или други специфични ограничения“</a:t>
            </a:r>
            <a:endParaRPr lang="bg-BG" sz="2400" smtClean="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prstClr val="black"/>
                </a:solidFill>
                <a:effectLst>
                  <a:innerShdw blurRad="69850" dist="43180" dir="5400000">
                    <a:srgbClr val="000000">
                      <a:alpha val="65000"/>
                    </a:srgbClr>
                  </a:innerShdw>
                </a:effectLst>
              </a:rPr>
              <a:t>Дирекция „Развитие на селските райони“ </a:t>
            </a:r>
            <a:endParaRPr lang="en-US" b="1" smtClean="0">
              <a:ln w="1905"/>
              <a:solidFill>
                <a:prstClr val="black"/>
              </a:solidFill>
              <a:effectLst>
                <a:innerShdw blurRad="69850" dist="43180" dir="5400000">
                  <a:srgbClr val="000000">
                    <a:alpha val="65000"/>
                  </a:srgbClr>
                </a:innerShdw>
              </a:effectLst>
            </a:endParaRPr>
          </a:p>
          <a:p>
            <a:pPr>
              <a:defRPr/>
            </a:pPr>
            <a:r>
              <a:rPr lang="ru-RU" b="1" smtClean="0">
                <a:ln w="1905"/>
                <a:solidFill>
                  <a:prstClr val="black"/>
                </a:solidFill>
                <a:effectLst>
                  <a:innerShdw blurRad="69850" dist="43180" dir="5400000">
                    <a:srgbClr val="000000">
                      <a:alpha val="65000"/>
                    </a:srgbClr>
                  </a:innerShdw>
                </a:effectLst>
              </a:rPr>
              <a:t>Министерство на земеделието и храните</a:t>
            </a:r>
            <a:endParaRPr lang="bg-BG" b="1">
              <a:ln w="1905"/>
              <a:solidFill>
                <a:prstClr val="black"/>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844675"/>
            <a:ext cx="8569325" cy="4392613"/>
          </a:xfrm>
        </p:spPr>
        <p:txBody>
          <a:bodyPr/>
          <a:lstStyle/>
          <a:p>
            <a:pPr marL="0" indent="0">
              <a:buClr>
                <a:srgbClr val="94C600"/>
              </a:buClr>
              <a:buFont typeface="Symbol" pitchFamily="18" charset="2"/>
              <a:buNone/>
              <a:defRPr/>
            </a:pPr>
            <a:r>
              <a:rPr lang="bg-BG" sz="2000" b="1" dirty="0" smtClean="0">
                <a:solidFill>
                  <a:prstClr val="black"/>
                </a:solidFill>
              </a:rPr>
              <a:t>1. Цели на мярката</a:t>
            </a:r>
          </a:p>
          <a:p>
            <a:pPr marL="0" indent="0" algn="just">
              <a:buFont typeface="Symbol" pitchFamily="18" charset="2"/>
              <a:buNone/>
              <a:defRPr/>
            </a:pPr>
            <a:r>
              <a:rPr lang="bg-BG" sz="2000" dirty="0" smtClean="0">
                <a:solidFill>
                  <a:srgbClr val="002060"/>
                </a:solidFill>
              </a:rPr>
              <a:t>Да се запази биологичното разнообразие и да поддържат естествените механизми на саморегулация в горите. </a:t>
            </a:r>
          </a:p>
          <a:p>
            <a:pPr marL="0" indent="0" algn="just">
              <a:spcBef>
                <a:spcPts val="1200"/>
              </a:spcBef>
              <a:buFont typeface="Symbol" pitchFamily="18" charset="2"/>
              <a:buNone/>
              <a:defRPr/>
            </a:pPr>
            <a:r>
              <a:rPr lang="bg-BG" sz="2000" b="1" dirty="0" smtClean="0">
                <a:solidFill>
                  <a:schemeClr val="tx1"/>
                </a:solidFill>
              </a:rPr>
              <a:t>2.  Обхват на подпомагане </a:t>
            </a:r>
          </a:p>
          <a:p>
            <a:pPr marL="0" indent="0" algn="just">
              <a:buFont typeface="Symbol" pitchFamily="18" charset="2"/>
              <a:buNone/>
              <a:defRPr/>
            </a:pPr>
            <a:r>
              <a:rPr lang="bg-BG" sz="2000" dirty="0" smtClean="0">
                <a:solidFill>
                  <a:srgbClr val="002060"/>
                </a:solidFill>
                <a:cs typeface="Arial" panose="020B0604020202020204" pitchFamily="34" charset="0"/>
              </a:rPr>
              <a:t>Обхватът на тази мярка ще включва всички горски територии в  България.</a:t>
            </a:r>
          </a:p>
          <a:p>
            <a:pPr marL="0" indent="0">
              <a:buClr>
                <a:srgbClr val="94C600"/>
              </a:buClr>
              <a:buFont typeface="Symbol" pitchFamily="18" charset="2"/>
              <a:buNone/>
              <a:defRPr/>
            </a:pPr>
            <a:r>
              <a:rPr lang="bg-BG" sz="2000" b="1" dirty="0" smtClean="0">
                <a:solidFill>
                  <a:prstClr val="black"/>
                </a:solidFill>
              </a:rPr>
              <a:t>3. Бенефициенти</a:t>
            </a:r>
          </a:p>
          <a:p>
            <a:pPr>
              <a:defRPr/>
            </a:pPr>
            <a:r>
              <a:rPr lang="bg-BG" sz="2000" dirty="0" smtClean="0">
                <a:solidFill>
                  <a:srgbClr val="002060"/>
                </a:solidFill>
              </a:rPr>
              <a:t>Физически и юридически лица и местни поделения на вероизповеданията собственици на горски територии;</a:t>
            </a:r>
          </a:p>
          <a:p>
            <a:pPr>
              <a:defRPr/>
            </a:pPr>
            <a:r>
              <a:rPr lang="bg-BG" sz="2000" dirty="0" smtClean="0">
                <a:solidFill>
                  <a:srgbClr val="002060"/>
                </a:solidFill>
              </a:rPr>
              <a:t>Общини собственици/управляващи горски територии;</a:t>
            </a:r>
          </a:p>
          <a:p>
            <a:pPr>
              <a:defRPr/>
            </a:pPr>
            <a:r>
              <a:rPr lang="bg-BG" sz="2000" dirty="0" smtClean="0">
                <a:solidFill>
                  <a:srgbClr val="002060"/>
                </a:solidFill>
              </a:rPr>
              <a:t>Юридически лица управляващи държавни горски територии;</a:t>
            </a:r>
          </a:p>
          <a:p>
            <a:pPr>
              <a:defRPr/>
            </a:pPr>
            <a:r>
              <a:rPr lang="bg-BG" sz="2000" dirty="0" smtClean="0">
                <a:solidFill>
                  <a:srgbClr val="002060"/>
                </a:solidFill>
              </a:rPr>
              <a:t>Юридически лица наематели на горски територии;</a:t>
            </a:r>
          </a:p>
          <a:p>
            <a:pPr>
              <a:defRPr/>
            </a:pPr>
            <a:r>
              <a:rPr lang="bg-BG" sz="2000" dirty="0" smtClean="0">
                <a:solidFill>
                  <a:srgbClr val="002060"/>
                </a:solidFill>
              </a:rPr>
              <a:t>Сдружения на горепосочените.</a:t>
            </a:r>
          </a:p>
          <a:p>
            <a:pPr marL="0" indent="0">
              <a:buClr>
                <a:srgbClr val="94C600"/>
              </a:buClr>
              <a:buFont typeface="Symbol" pitchFamily="18" charset="2"/>
              <a:buNone/>
              <a:defRPr/>
            </a:pPr>
            <a:endParaRPr lang="bg-BG" sz="2000" b="1" dirty="0">
              <a:solidFill>
                <a:prstClr val="black"/>
              </a:solidFill>
            </a:endParaRPr>
          </a:p>
        </p:txBody>
      </p:sp>
      <p:sp>
        <p:nvSpPr>
          <p:cNvPr id="47106" name="Title 2"/>
          <p:cNvSpPr>
            <a:spLocks noGrp="1"/>
          </p:cNvSpPr>
          <p:nvPr>
            <p:ph type="title"/>
          </p:nvPr>
        </p:nvSpPr>
        <p:spPr/>
        <p:txBody>
          <a:bodyPr/>
          <a:lstStyle/>
          <a:p>
            <a:pPr marL="342900" indent="-342900">
              <a:spcAft>
                <a:spcPts val="1200"/>
              </a:spcAft>
              <a:buFont typeface="Arial" charset="0"/>
              <a:buChar char=" "/>
            </a:pPr>
            <a:r>
              <a:rPr lang="bg-BG" sz="2400" b="1" smtClean="0">
                <a:latin typeface="Times New Roman" pitchFamily="18" charset="0"/>
                <a:cs typeface="Times New Roman" pitchFamily="18" charset="0"/>
              </a:rPr>
              <a:t/>
            </a:r>
            <a:br>
              <a:rPr lang="bg-BG" sz="2400" b="1" smtClean="0">
                <a:latin typeface="Times New Roman" pitchFamily="18" charset="0"/>
                <a:cs typeface="Times New Roman" pitchFamily="18" charset="0"/>
              </a:rPr>
            </a:br>
            <a:r>
              <a:rPr lang="en-US" sz="2400" smtClean="0">
                <a:latin typeface="Times New Roman" pitchFamily="18" charset="0"/>
                <a:cs typeface="Times New Roman" pitchFamily="18" charset="0"/>
              </a:rPr>
              <a:t> </a:t>
            </a:r>
            <a:r>
              <a:rPr lang="bg-BG" sz="2400" smtClean="0">
                <a:latin typeface="Times New Roman" pitchFamily="18" charset="0"/>
                <a:cs typeface="Times New Roman" pitchFamily="18" charset="0"/>
              </a:rPr>
              <a:t/>
            </a:r>
            <a:br>
              <a:rPr lang="bg-BG" sz="2400" smtClean="0">
                <a:latin typeface="Times New Roman" pitchFamily="18" charset="0"/>
                <a:cs typeface="Times New Roman" pitchFamily="18" charset="0"/>
              </a:rPr>
            </a:br>
            <a:r>
              <a:rPr lang="bg-BG" sz="2400" b="1" smtClean="0">
                <a:latin typeface="Times New Roman" pitchFamily="18" charset="0"/>
                <a:cs typeface="Times New Roman" pitchFamily="18" charset="0"/>
              </a:rPr>
              <a:t>Мярка 15 „Екологични услуги и услуги във връзка с климата в горското стопанство и опазване на горите“ </a:t>
            </a:r>
            <a:r>
              <a:rPr lang="bg-BG" sz="2000" smtClean="0">
                <a:latin typeface="Times New Roman" pitchFamily="18" charset="0"/>
                <a:cs typeface="Times New Roman" pitchFamily="18" charset="0"/>
              </a:rPr>
              <a:t/>
            </a:r>
            <a:br>
              <a:rPr lang="bg-BG" sz="2000" smtClean="0">
                <a:latin typeface="Times New Roman" pitchFamily="18" charset="0"/>
                <a:cs typeface="Times New Roman" pitchFamily="18" charset="0"/>
              </a:rPr>
            </a:br>
            <a:endParaRPr lang="bg-BG" sz="2400" smtClean="0">
              <a:solidFill>
                <a:schemeClr val="tx1"/>
              </a:solidFill>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prstClr val="black"/>
                </a:solidFill>
                <a:effectLst>
                  <a:innerShdw blurRad="69850" dist="43180" dir="5400000">
                    <a:srgbClr val="000000">
                      <a:alpha val="65000"/>
                    </a:srgbClr>
                  </a:innerShdw>
                </a:effectLst>
              </a:rPr>
              <a:t>Дирекция „Развитие на селските райони“ </a:t>
            </a:r>
            <a:endParaRPr lang="en-US" b="1" smtClean="0">
              <a:ln w="1905"/>
              <a:solidFill>
                <a:prstClr val="black"/>
              </a:solidFill>
              <a:effectLst>
                <a:innerShdw blurRad="69850" dist="43180" dir="5400000">
                  <a:srgbClr val="000000">
                    <a:alpha val="65000"/>
                  </a:srgbClr>
                </a:innerShdw>
              </a:effectLst>
            </a:endParaRPr>
          </a:p>
          <a:p>
            <a:pPr>
              <a:defRPr/>
            </a:pPr>
            <a:r>
              <a:rPr lang="ru-RU" b="1" smtClean="0">
                <a:ln w="1905"/>
                <a:solidFill>
                  <a:prstClr val="black"/>
                </a:solidFill>
                <a:effectLst>
                  <a:innerShdw blurRad="69850" dist="43180" dir="5400000">
                    <a:srgbClr val="000000">
                      <a:alpha val="65000"/>
                    </a:srgbClr>
                  </a:innerShdw>
                </a:effectLst>
              </a:rPr>
              <a:t>Министерство на земеделието и храните</a:t>
            </a:r>
            <a:endParaRPr lang="bg-BG" b="1">
              <a:ln w="1905"/>
              <a:solidFill>
                <a:prstClr val="black"/>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2"/>
          <p:cNvSpPr>
            <a:spLocks noGrp="1"/>
          </p:cNvSpPr>
          <p:nvPr>
            <p:ph type="title"/>
          </p:nvPr>
        </p:nvSpPr>
        <p:spPr/>
        <p:txBody>
          <a:bodyPr/>
          <a:lstStyle/>
          <a:p>
            <a:r>
              <a:rPr lang="bg-BG" sz="2400" b="1" smtClean="0">
                <a:latin typeface="Times New Roman" pitchFamily="18" charset="0"/>
                <a:cs typeface="Times New Roman" pitchFamily="18" charset="0"/>
              </a:rPr>
              <a:t>Мярка 15 „Екологични услуги и услуги във връзка с климата в горското стопанство и опазване на горите“ </a:t>
            </a:r>
            <a:br>
              <a:rPr lang="bg-BG" sz="2400" b="1" smtClean="0">
                <a:latin typeface="Times New Roman" pitchFamily="18" charset="0"/>
                <a:cs typeface="Times New Roman" pitchFamily="18" charset="0"/>
              </a:rPr>
            </a:br>
            <a:endParaRPr lang="bg-BG" sz="2400" smtClean="0"/>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prstClr val="black"/>
                </a:solidFill>
                <a:effectLst>
                  <a:innerShdw blurRad="69850" dist="43180" dir="5400000">
                    <a:srgbClr val="000000">
                      <a:alpha val="65000"/>
                    </a:srgbClr>
                  </a:innerShdw>
                </a:effectLst>
              </a:rPr>
              <a:t>Дирекция „Развитие на селските райони“ </a:t>
            </a:r>
            <a:endParaRPr lang="en-US" b="1" smtClean="0">
              <a:ln w="1905"/>
              <a:solidFill>
                <a:prstClr val="black"/>
              </a:solidFill>
              <a:effectLst>
                <a:innerShdw blurRad="69850" dist="43180" dir="5400000">
                  <a:srgbClr val="000000">
                    <a:alpha val="65000"/>
                  </a:srgbClr>
                </a:innerShdw>
              </a:effectLst>
            </a:endParaRPr>
          </a:p>
          <a:p>
            <a:pPr>
              <a:defRPr/>
            </a:pPr>
            <a:r>
              <a:rPr lang="ru-RU" b="1" smtClean="0">
                <a:ln w="1905"/>
                <a:solidFill>
                  <a:prstClr val="black"/>
                </a:solidFill>
                <a:effectLst>
                  <a:innerShdw blurRad="69850" dist="43180" dir="5400000">
                    <a:srgbClr val="000000">
                      <a:alpha val="65000"/>
                    </a:srgbClr>
                  </a:innerShdw>
                </a:effectLst>
              </a:rPr>
              <a:t>Министерство на земеделието и храните</a:t>
            </a:r>
            <a:endParaRPr lang="bg-BG" b="1">
              <a:ln w="1905"/>
              <a:solidFill>
                <a:prstClr val="black"/>
              </a:solidFill>
              <a:effectLst>
                <a:innerShdw blurRad="69850" dist="43180" dir="5400000">
                  <a:srgbClr val="000000">
                    <a:alpha val="65000"/>
                  </a:srgbClr>
                </a:innerShdw>
              </a:effectLst>
            </a:endParaRPr>
          </a:p>
        </p:txBody>
      </p:sp>
      <p:sp>
        <p:nvSpPr>
          <p:cNvPr id="5" name="Content Placeholder 1"/>
          <p:cNvSpPr>
            <a:spLocks noGrp="1"/>
          </p:cNvSpPr>
          <p:nvPr>
            <p:ph idx="1"/>
          </p:nvPr>
        </p:nvSpPr>
        <p:spPr>
          <a:xfrm>
            <a:off x="250825" y="1700213"/>
            <a:ext cx="8642350" cy="4537075"/>
          </a:xfrm>
        </p:spPr>
        <p:txBody>
          <a:bodyPr/>
          <a:lstStyle/>
          <a:p>
            <a:pPr marL="0" indent="0">
              <a:buFont typeface="Symbol" pitchFamily="18" charset="2"/>
              <a:buNone/>
              <a:defRPr/>
            </a:pPr>
            <a:r>
              <a:rPr lang="bg-BG" sz="2000" b="1" dirty="0" smtClean="0">
                <a:solidFill>
                  <a:schemeClr val="tx1"/>
                </a:solidFill>
              </a:rPr>
              <a:t>4. Условия за допустимост</a:t>
            </a:r>
          </a:p>
          <a:p>
            <a:pPr>
              <a:defRPr/>
            </a:pPr>
            <a:r>
              <a:rPr lang="bg-BG" sz="2000" dirty="0" smtClean="0">
                <a:solidFill>
                  <a:srgbClr val="002060"/>
                </a:solidFill>
              </a:rPr>
              <a:t>За под-мярка „Плащания за горски екологични ангажименти, допустим вид дейности са поемане на ангажименти за срок от пет години, свързани с горската екология, които надхвърлят съответните задължителни изисквания; </a:t>
            </a:r>
          </a:p>
          <a:p>
            <a:pPr>
              <a:defRPr/>
            </a:pPr>
            <a:r>
              <a:rPr lang="bg-BG" sz="2000" dirty="0" smtClean="0">
                <a:solidFill>
                  <a:srgbClr val="002060"/>
                </a:solidFill>
              </a:rPr>
              <a:t>За под-мярка „Подпомагане за запазване и поддръжка на горски генетични ресурси“ допустими са дейности по опазване на горските генетични ресурси. </a:t>
            </a:r>
          </a:p>
          <a:p>
            <a:pPr>
              <a:defRPr/>
            </a:pPr>
            <a:endParaRPr lang="bg-BG" sz="2000" dirty="0" smtClean="0">
              <a:solidFill>
                <a:srgbClr val="002060"/>
              </a:solidFill>
            </a:endParaRPr>
          </a:p>
          <a:p>
            <a:pPr marL="0" indent="0">
              <a:buFont typeface="Symbol" pitchFamily="18" charset="2"/>
              <a:buNone/>
              <a:defRPr/>
            </a:pPr>
            <a:r>
              <a:rPr lang="bg-BG" sz="2000" b="1" dirty="0" smtClean="0">
                <a:solidFill>
                  <a:schemeClr val="tx1"/>
                </a:solidFill>
              </a:rPr>
              <a:t>5. Финансови условия </a:t>
            </a:r>
          </a:p>
          <a:p>
            <a:pPr marL="0" indent="0" algn="just">
              <a:buFont typeface="Symbol" pitchFamily="18" charset="2"/>
              <a:buNone/>
              <a:defRPr/>
            </a:pPr>
            <a:r>
              <a:rPr lang="bg-BG" sz="2000" dirty="0" smtClean="0">
                <a:solidFill>
                  <a:srgbClr val="002060"/>
                </a:solidFill>
                <a:latin typeface="+mj-lt"/>
              </a:rPr>
              <a:t>По тази под-мярка ще се прилага годишно компенсаторно плащане на площ с размер до левовата равностойност на 200 евро/ха. </a:t>
            </a:r>
            <a:endParaRPr lang="bg-BG" sz="1600" b="1"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916113"/>
            <a:ext cx="8640762" cy="4392612"/>
          </a:xfrm>
        </p:spPr>
        <p:txBody>
          <a:bodyPr/>
          <a:lstStyle/>
          <a:p>
            <a:pPr marL="0" indent="0">
              <a:buFont typeface="Symbol" pitchFamily="18" charset="2"/>
              <a:buNone/>
              <a:defRPr/>
            </a:pPr>
            <a:r>
              <a:rPr lang="bg-BG" sz="1800" b="1" dirty="0" smtClean="0">
                <a:solidFill>
                  <a:schemeClr val="tx1"/>
                </a:solidFill>
              </a:rPr>
              <a:t>5. Други специфични условия за мярката </a:t>
            </a:r>
          </a:p>
          <a:p>
            <a:pPr algn="just">
              <a:defRPr/>
            </a:pPr>
            <a:r>
              <a:rPr lang="bg-BG" sz="1800" dirty="0" smtClean="0">
                <a:solidFill>
                  <a:srgbClr val="002060"/>
                </a:solidFill>
              </a:rPr>
              <a:t>Плащанията покриват само онези ангажименти, които надхвърлят съответните задължителни изисквания, установени от националния закон за горите или друго съответно национално законодателство. </a:t>
            </a:r>
          </a:p>
          <a:p>
            <a:pPr algn="just">
              <a:defRPr/>
            </a:pPr>
            <a:r>
              <a:rPr lang="bg-BG" sz="1800" dirty="0" smtClean="0">
                <a:solidFill>
                  <a:srgbClr val="002060"/>
                </a:solidFill>
              </a:rPr>
              <a:t>Задълженията се поемат за период от пет. </a:t>
            </a:r>
          </a:p>
          <a:p>
            <a:pPr marL="0" indent="0" algn="just">
              <a:buFont typeface="Symbol" pitchFamily="18" charset="2"/>
              <a:buNone/>
              <a:defRPr/>
            </a:pPr>
            <a:endParaRPr lang="bg-BG" sz="1800" b="1" dirty="0">
              <a:solidFill>
                <a:srgbClr val="002060"/>
              </a:solidFill>
            </a:endParaRPr>
          </a:p>
          <a:p>
            <a:pPr marL="0" indent="0" algn="just">
              <a:buFont typeface="Symbol" pitchFamily="18" charset="2"/>
              <a:buNone/>
              <a:defRPr/>
            </a:pPr>
            <a:r>
              <a:rPr lang="bg-BG" sz="1800" b="1" dirty="0" smtClean="0">
                <a:solidFill>
                  <a:schemeClr val="tx1"/>
                </a:solidFill>
              </a:rPr>
              <a:t>6. Очакван резултат</a:t>
            </a:r>
          </a:p>
          <a:p>
            <a:pPr marL="0" indent="0" algn="just">
              <a:buFont typeface="Symbol" pitchFamily="18" charset="2"/>
              <a:buNone/>
              <a:defRPr/>
            </a:pPr>
            <a:r>
              <a:rPr lang="bg-BG" sz="1800" dirty="0" smtClean="0">
                <a:solidFill>
                  <a:srgbClr val="002060"/>
                </a:solidFill>
              </a:rPr>
              <a:t>Мярката ще допринесе за опазването на биологичното разнообразие чрез опазването на видовете и местообитанията в естествената им среда. Освен това ще доведе и до поддържане на  естествените механизми на саморегулация в горите. </a:t>
            </a:r>
            <a:endParaRPr lang="bg-BG" sz="1800" dirty="0">
              <a:solidFill>
                <a:srgbClr val="002060"/>
              </a:solidFill>
            </a:endParaRPr>
          </a:p>
        </p:txBody>
      </p:sp>
      <p:sp>
        <p:nvSpPr>
          <p:cNvPr id="49154" name="Title 2"/>
          <p:cNvSpPr>
            <a:spLocks noGrp="1"/>
          </p:cNvSpPr>
          <p:nvPr>
            <p:ph type="title"/>
          </p:nvPr>
        </p:nvSpPr>
        <p:spPr/>
        <p:txBody>
          <a:bodyPr/>
          <a:lstStyle/>
          <a:p>
            <a:r>
              <a:rPr lang="bg-BG" sz="2400" b="1" smtClean="0">
                <a:latin typeface="Times New Roman" pitchFamily="18" charset="0"/>
                <a:cs typeface="Times New Roman" pitchFamily="18" charset="0"/>
              </a:rPr>
              <a:t>Мярка 15 „Екологични услуги и услуги във връзка с климата в горското стопанство и опазване на горите“ </a:t>
            </a:r>
            <a:br>
              <a:rPr lang="bg-BG" sz="2400" b="1" smtClean="0">
                <a:latin typeface="Times New Roman" pitchFamily="18" charset="0"/>
                <a:cs typeface="Times New Roman" pitchFamily="18" charset="0"/>
              </a:rPr>
            </a:br>
            <a:endParaRPr lang="bg-BG" sz="2400" smtClean="0">
              <a:solidFill>
                <a:schemeClr val="tx1"/>
              </a:solidFill>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prstClr val="black"/>
                </a:solidFill>
                <a:effectLst>
                  <a:innerShdw blurRad="69850" dist="43180" dir="5400000">
                    <a:srgbClr val="000000">
                      <a:alpha val="65000"/>
                    </a:srgbClr>
                  </a:innerShdw>
                </a:effectLst>
              </a:rPr>
              <a:t>Дирекция „Развитие на селските райони“ </a:t>
            </a:r>
            <a:endParaRPr lang="en-US" b="1" smtClean="0">
              <a:ln w="1905"/>
              <a:solidFill>
                <a:prstClr val="black"/>
              </a:solidFill>
              <a:effectLst>
                <a:innerShdw blurRad="69850" dist="43180" dir="5400000">
                  <a:srgbClr val="000000">
                    <a:alpha val="65000"/>
                  </a:srgbClr>
                </a:innerShdw>
              </a:effectLst>
            </a:endParaRPr>
          </a:p>
          <a:p>
            <a:pPr>
              <a:defRPr/>
            </a:pPr>
            <a:r>
              <a:rPr lang="ru-RU" b="1" smtClean="0">
                <a:ln w="1905"/>
                <a:solidFill>
                  <a:prstClr val="black"/>
                </a:solidFill>
                <a:effectLst>
                  <a:innerShdw blurRad="69850" dist="43180" dir="5400000">
                    <a:srgbClr val="000000">
                      <a:alpha val="65000"/>
                    </a:srgbClr>
                  </a:innerShdw>
                </a:effectLst>
              </a:rPr>
              <a:t>Министерство на земеделието и храните</a:t>
            </a:r>
            <a:endParaRPr lang="bg-BG" b="1">
              <a:ln w="1905"/>
              <a:solidFill>
                <a:prstClr val="black"/>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Content Placeholder 1"/>
          <p:cNvSpPr>
            <a:spLocks noGrp="1"/>
          </p:cNvSpPr>
          <p:nvPr>
            <p:ph idx="1"/>
          </p:nvPr>
        </p:nvSpPr>
        <p:spPr>
          <a:xfrm>
            <a:off x="250825" y="1341438"/>
            <a:ext cx="8569325" cy="4895850"/>
          </a:xfrm>
        </p:spPr>
        <p:txBody>
          <a:bodyPr/>
          <a:lstStyle/>
          <a:p>
            <a:pPr marL="0" indent="0" algn="just">
              <a:buFont typeface="Symbol" pitchFamily="18" charset="2"/>
              <a:buNone/>
            </a:pPr>
            <a:r>
              <a:rPr lang="bg-BG" sz="1400" b="1" smtClean="0">
                <a:solidFill>
                  <a:schemeClr val="tx1"/>
                </a:solidFill>
              </a:rPr>
              <a:t>1. Цели на мярката:</a:t>
            </a:r>
          </a:p>
          <a:p>
            <a:pPr marL="0" indent="0" algn="just"/>
            <a:r>
              <a:rPr lang="bg-BG" sz="1400" smtClean="0">
                <a:solidFill>
                  <a:schemeClr val="tx1"/>
                </a:solidFill>
              </a:rPr>
              <a:t>Стимулиране на растежа и подобряване на екологичната и социално икономическата устойчивост на селските райони чрез развитие на инфраструктурата и основни местни услуги в селските райони;</a:t>
            </a:r>
          </a:p>
          <a:p>
            <a:pPr marL="0" indent="0" algn="just"/>
            <a:r>
              <a:rPr lang="bg-BG" sz="1400" smtClean="0">
                <a:solidFill>
                  <a:schemeClr val="tx1"/>
                </a:solidFill>
              </a:rPr>
              <a:t>Обновяване на населените места и дейностите, насочени към реставрация и надграждане на културното и природно наследство в населените места и обкръжаващата ги среда.</a:t>
            </a:r>
            <a:endParaRPr lang="en-US" sz="1400" smtClean="0">
              <a:solidFill>
                <a:schemeClr val="tx1"/>
              </a:solidFill>
            </a:endParaRPr>
          </a:p>
          <a:p>
            <a:pPr marL="0" indent="0" algn="just">
              <a:buFont typeface="Symbol" pitchFamily="18" charset="2"/>
              <a:buNone/>
            </a:pPr>
            <a:r>
              <a:rPr lang="bg-BG" sz="1400" b="1" smtClean="0">
                <a:solidFill>
                  <a:schemeClr val="tx1"/>
                </a:solidFill>
              </a:rPr>
              <a:t>2. Териториален обхват на подпомагане: </a:t>
            </a:r>
            <a:r>
              <a:rPr lang="bg-BG" sz="1400" smtClean="0">
                <a:solidFill>
                  <a:schemeClr val="tx1"/>
                </a:solidFill>
              </a:rPr>
              <a:t>Мярката ще се прилага на територията на </a:t>
            </a:r>
            <a:r>
              <a:rPr lang="en-US" sz="1400" smtClean="0">
                <a:solidFill>
                  <a:schemeClr val="tx1"/>
                </a:solidFill>
              </a:rPr>
              <a:t>231</a:t>
            </a:r>
            <a:r>
              <a:rPr lang="bg-BG" sz="1400" smtClean="0">
                <a:solidFill>
                  <a:schemeClr val="tx1"/>
                </a:solidFill>
              </a:rPr>
              <a:t> общини в селските райони, с изключение на територията на строителните граници на градовете, които попадат в обхвата на Оперативна програма „Региони в растеж“.</a:t>
            </a:r>
            <a:endParaRPr lang="bg-BG" sz="1400" smtClean="0">
              <a:solidFill>
                <a:schemeClr val="tx1"/>
              </a:solidFill>
              <a:latin typeface="Arial" charset="0"/>
            </a:endParaRPr>
          </a:p>
          <a:p>
            <a:pPr marL="0" indent="0" algn="just">
              <a:buFont typeface="Symbol" pitchFamily="18" charset="2"/>
              <a:buNone/>
            </a:pPr>
            <a:r>
              <a:rPr lang="bg-BG" sz="1400" b="1" smtClean="0">
                <a:solidFill>
                  <a:schemeClr val="tx1"/>
                </a:solidFill>
              </a:rPr>
              <a:t>3. Обхват на подпомагане, бенефициенти и финансови условия :</a:t>
            </a:r>
            <a:r>
              <a:rPr lang="bg-BG" sz="1400" b="1" smtClean="0"/>
              <a:t> </a:t>
            </a:r>
          </a:p>
          <a:p>
            <a:pPr marL="0" indent="0">
              <a:buFont typeface="Symbol" pitchFamily="18" charset="2"/>
              <a:buNone/>
            </a:pPr>
            <a:r>
              <a:rPr lang="en-US" sz="1400" u="sng" smtClean="0">
                <a:solidFill>
                  <a:schemeClr val="tx1"/>
                </a:solidFill>
              </a:rPr>
              <a:t>M</a:t>
            </a:r>
            <a:r>
              <a:rPr lang="bg-BG" sz="1400" u="sng" smtClean="0">
                <a:solidFill>
                  <a:schemeClr val="tx1"/>
                </a:solidFill>
              </a:rPr>
              <a:t>алка по размер инфраструктура:</a:t>
            </a:r>
            <a:endParaRPr lang="ru-RU" sz="1400" u="sng" smtClean="0">
              <a:solidFill>
                <a:schemeClr val="tx1"/>
              </a:solidFill>
            </a:endParaRPr>
          </a:p>
          <a:p>
            <a:pPr marL="0" indent="0"/>
            <a:r>
              <a:rPr lang="bg-BG" sz="1400" smtClean="0">
                <a:solidFill>
                  <a:schemeClr val="tx1"/>
                </a:solidFill>
              </a:rPr>
              <a:t> Левовата равностойност на </a:t>
            </a:r>
            <a:r>
              <a:rPr lang="ru-RU" sz="1400" smtClean="0">
                <a:solidFill>
                  <a:schemeClr val="tx1"/>
                </a:solidFill>
              </a:rPr>
              <a:t>5</a:t>
            </a:r>
            <a:r>
              <a:rPr lang="bg-BG" sz="1400" smtClean="0">
                <a:solidFill>
                  <a:schemeClr val="tx1"/>
                </a:solidFill>
              </a:rPr>
              <a:t> 000 000 евро при извършване на дейности, свързани с:</a:t>
            </a:r>
          </a:p>
          <a:p>
            <a:pPr marL="0" indent="0">
              <a:buFont typeface="Symbol" pitchFamily="18" charset="2"/>
              <a:buNone/>
            </a:pPr>
            <a:r>
              <a:rPr lang="bg-BG" sz="1400" smtClean="0">
                <a:solidFill>
                  <a:schemeClr val="tx1"/>
                </a:solidFill>
              </a:rPr>
              <a:t>- изграждане на пазари на производителите;</a:t>
            </a:r>
          </a:p>
          <a:p>
            <a:pPr marL="0" indent="0">
              <a:buFont typeface="Symbol" pitchFamily="18" charset="2"/>
              <a:buNone/>
            </a:pPr>
            <a:r>
              <a:rPr lang="bg-BG" sz="1400" smtClean="0">
                <a:solidFill>
                  <a:schemeClr val="tx1"/>
                </a:solidFill>
              </a:rPr>
              <a:t>- изграждане на представителни пазари за живи селскостопански животни и продукти от тях</a:t>
            </a:r>
            <a:r>
              <a:rPr lang="ru-RU" sz="1400" smtClean="0">
                <a:solidFill>
                  <a:schemeClr val="tx1"/>
                </a:solidFill>
              </a:rPr>
              <a:t>.</a:t>
            </a:r>
          </a:p>
          <a:p>
            <a:pPr marL="0" indent="0"/>
            <a:r>
              <a:rPr lang="bg-BG" sz="1400" smtClean="0">
                <a:solidFill>
                  <a:schemeClr val="tx1"/>
                </a:solidFill>
              </a:rPr>
              <a:t> Левовата равностойност на 3 000 000 евро при извършване на дейности, свързани със:</a:t>
            </a:r>
          </a:p>
          <a:p>
            <a:pPr marL="0" indent="0">
              <a:buFont typeface="Symbol" pitchFamily="18" charset="2"/>
              <a:buNone/>
            </a:pPr>
            <a:r>
              <a:rPr lang="bg-BG" sz="1400" smtClean="0">
                <a:solidFill>
                  <a:schemeClr val="tx1"/>
                </a:solidFill>
              </a:rPr>
              <a:t>- строителство, реконструкция и/или рехабилитация на нови и съществуващи общински пътища; </a:t>
            </a:r>
          </a:p>
          <a:p>
            <a:pPr marL="0" indent="0">
              <a:buFont typeface="Symbol" pitchFamily="18" charset="2"/>
              <a:buNone/>
            </a:pPr>
            <a:r>
              <a:rPr lang="bg-BG" sz="1400" smtClean="0">
                <a:solidFill>
                  <a:schemeClr val="tx1"/>
                </a:solidFill>
              </a:rPr>
              <a:t>- изграждане, реконструкцията и/или рехабилитацията на водоснабдителни системи и съоръжения; </a:t>
            </a:r>
          </a:p>
          <a:p>
            <a:pPr marL="0" indent="0">
              <a:buFont typeface="Symbol" pitchFamily="18" charset="2"/>
              <a:buNone/>
            </a:pPr>
            <a:r>
              <a:rPr lang="bg-BG" sz="1400" smtClean="0">
                <a:solidFill>
                  <a:schemeClr val="tx1"/>
                </a:solidFill>
              </a:rPr>
              <a:t>- доизграждане (без ново строителство) на канализационната мрежа; </a:t>
            </a:r>
          </a:p>
          <a:p>
            <a:pPr marL="0" indent="0">
              <a:buFont typeface="Symbol" pitchFamily="18" charset="2"/>
              <a:buNone/>
            </a:pPr>
            <a:r>
              <a:rPr lang="bg-BG" sz="1400" smtClean="0">
                <a:solidFill>
                  <a:schemeClr val="tx1"/>
                </a:solidFill>
              </a:rPr>
              <a:t>- изграждане, реконструкция и/или модернизация на съоръжения за оползотворяване на отпадъците от земеделското производство</a:t>
            </a:r>
            <a:r>
              <a:rPr lang="ru-RU" sz="1400" smtClean="0">
                <a:solidFill>
                  <a:schemeClr val="tx1"/>
                </a:solidFill>
              </a:rPr>
              <a:t>.</a:t>
            </a:r>
          </a:p>
          <a:p>
            <a:pPr marL="0" indent="0"/>
            <a:r>
              <a:rPr lang="bg-BG" sz="1400" smtClean="0">
                <a:solidFill>
                  <a:schemeClr val="tx1"/>
                </a:solidFill>
              </a:rPr>
              <a:t> Левовата равностойност на 1 000 000 евро при извършване на всички други допустими дейности. </a:t>
            </a:r>
          </a:p>
          <a:p>
            <a:pPr marL="0" indent="0" algn="just">
              <a:buFont typeface="Symbol" pitchFamily="18" charset="2"/>
              <a:buNone/>
            </a:pPr>
            <a:endParaRPr lang="bg-BG" sz="1600" smtClean="0">
              <a:solidFill>
                <a:srgbClr val="002060"/>
              </a:solidFill>
            </a:endParaRPr>
          </a:p>
        </p:txBody>
      </p:sp>
      <p:sp>
        <p:nvSpPr>
          <p:cNvPr id="50178" name="Title 2"/>
          <p:cNvSpPr>
            <a:spLocks noGrp="1"/>
          </p:cNvSpPr>
          <p:nvPr>
            <p:ph type="title"/>
          </p:nvPr>
        </p:nvSpPr>
        <p:spPr/>
        <p:txBody>
          <a:bodyPr/>
          <a:lstStyle/>
          <a:p>
            <a:pPr algn="just"/>
            <a:r>
              <a:rPr lang="bg-BG" sz="2000" smtClean="0">
                <a:solidFill>
                  <a:schemeClr val="tx1"/>
                </a:solidFill>
              </a:rPr>
              <a:t>Мярка 7: „Основни услуги и обновяване на селата в селските райони“</a:t>
            </a: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Контейнер за съдържание 1"/>
          <p:cNvSpPr>
            <a:spLocks noGrp="1"/>
          </p:cNvSpPr>
          <p:nvPr>
            <p:ph idx="1"/>
          </p:nvPr>
        </p:nvSpPr>
        <p:spPr>
          <a:xfrm>
            <a:off x="323850" y="1628775"/>
            <a:ext cx="8424863" cy="4497388"/>
          </a:xfrm>
        </p:spPr>
        <p:txBody>
          <a:bodyPr/>
          <a:lstStyle/>
          <a:p>
            <a:pPr marL="0" indent="0" algn="just">
              <a:buFont typeface="Symbol" pitchFamily="18" charset="2"/>
              <a:buNone/>
            </a:pPr>
            <a:r>
              <a:rPr lang="bg-BG" sz="1400" b="1" smtClean="0">
                <a:solidFill>
                  <a:schemeClr val="tx1"/>
                </a:solidFill>
              </a:rPr>
              <a:t>3.1. Инвестиции в създаването, подобряването или разширяването на всички видове малка по мащаби инфраструктура, включително инвестиции в енергия от възобновяеми източници и спестяване на енергия (код 7.2):</a:t>
            </a:r>
          </a:p>
          <a:p>
            <a:pPr marL="0" indent="0"/>
            <a:r>
              <a:rPr lang="bg-BG" sz="1400" smtClean="0">
                <a:solidFill>
                  <a:schemeClr val="tx1"/>
                </a:solidFill>
              </a:rPr>
              <a:t>Общини; Юридически лица с нестопанска цел; Читалища; Общински предприятия; Търговски дружества по Търговския закон чиито собственик на капитала е общината. За Общини, ЮЛНЦ и Читалища се предвижда 100% финансиране в случай, че не е налично генериране на приходи, ако генерират приходи (ЮЛНЦ и Читалища) </a:t>
            </a:r>
            <a:r>
              <a:rPr lang="en-US" sz="1400" smtClean="0">
                <a:solidFill>
                  <a:schemeClr val="tx1"/>
                </a:solidFill>
              </a:rPr>
              <a:t>7</a:t>
            </a:r>
            <a:r>
              <a:rPr lang="bg-BG" sz="1400" smtClean="0">
                <a:solidFill>
                  <a:schemeClr val="tx1"/>
                </a:solidFill>
              </a:rPr>
              <a:t>5% финансиране. За общински предприятия и Търговски дружества в зависимост от нотифицираната държавна помощ.</a:t>
            </a:r>
          </a:p>
          <a:p>
            <a:pPr marL="0" indent="0" algn="just">
              <a:buFont typeface="Symbol" pitchFamily="18" charset="2"/>
              <a:buNone/>
            </a:pPr>
            <a:r>
              <a:rPr lang="bg-BG" sz="1400" b="1" smtClean="0">
                <a:solidFill>
                  <a:schemeClr val="tx1"/>
                </a:solidFill>
              </a:rPr>
              <a:t>3.2. Широколентова инфраструктура, включително нейното създаване, подобрение и разширяване, пасивна широколентова инфраструктура и мерки за достъп до решения чрез широколентова инфраструктура и електронно правителство (код 7.</a:t>
            </a:r>
            <a:r>
              <a:rPr lang="en-US" sz="1400" b="1" smtClean="0">
                <a:solidFill>
                  <a:schemeClr val="tx1"/>
                </a:solidFill>
              </a:rPr>
              <a:t>3</a:t>
            </a:r>
            <a:r>
              <a:rPr lang="bg-BG" sz="1400" b="1" smtClean="0">
                <a:solidFill>
                  <a:schemeClr val="tx1"/>
                </a:solidFill>
              </a:rPr>
              <a:t>):</a:t>
            </a:r>
          </a:p>
          <a:p>
            <a:pPr marL="0" indent="0" algn="just">
              <a:buFont typeface="Symbol" pitchFamily="18" charset="2"/>
              <a:buNone/>
            </a:pPr>
            <a:r>
              <a:rPr lang="bg-BG" sz="1400" smtClean="0">
                <a:solidFill>
                  <a:schemeClr val="tx1"/>
                </a:solidFill>
              </a:rPr>
              <a:t>Изпълнителна агенция „Електронни съобщителни мрежи и информационни системи“.</a:t>
            </a:r>
          </a:p>
          <a:p>
            <a:pPr marL="0" indent="0" algn="just">
              <a:buFont typeface="Symbol" pitchFamily="18" charset="2"/>
              <a:buNone/>
            </a:pPr>
            <a:r>
              <a:rPr lang="bg-BG" sz="1400" smtClean="0">
                <a:solidFill>
                  <a:schemeClr val="tx1"/>
                </a:solidFill>
              </a:rPr>
              <a:t>В зависимост от нотифицираната държавна помощ.</a:t>
            </a:r>
          </a:p>
          <a:p>
            <a:pPr marL="0" indent="0" algn="just">
              <a:buFont typeface="Symbol" pitchFamily="18" charset="2"/>
              <a:buNone/>
            </a:pPr>
            <a:r>
              <a:rPr lang="bg-BG" sz="1400" b="1" smtClean="0">
                <a:solidFill>
                  <a:schemeClr val="tx1"/>
                </a:solidFill>
              </a:rPr>
              <a:t>3.3. Инвестиции в създаването, подобряването или разширяването на основни услуги на местно равнище за населението в селските райони, включително за отдих и културни дейности, както и на съответната инфраструктура (код 7.4):</a:t>
            </a:r>
          </a:p>
          <a:p>
            <a:pPr marL="0" indent="0" algn="just"/>
            <a:r>
              <a:rPr lang="bg-BG" sz="1400" smtClean="0">
                <a:solidFill>
                  <a:schemeClr val="tx1"/>
                </a:solidFill>
              </a:rPr>
              <a:t>Общини; Общински предприятия; Търговски дружества по Търговския закон чиито собственик на капитала е общината. 100% за общини. За общински предприятия и ТД по ТЗ в зависимост от нотифицираната държавна помощ.</a:t>
            </a:r>
          </a:p>
          <a:p>
            <a:pPr marL="0" indent="0" algn="just">
              <a:buFont typeface="Symbol" pitchFamily="18" charset="2"/>
              <a:buNone/>
            </a:pPr>
            <a:endParaRPr lang="bg-BG" sz="1400" smtClean="0">
              <a:solidFill>
                <a:schemeClr val="tx1"/>
              </a:solidFill>
            </a:endParaRPr>
          </a:p>
          <a:p>
            <a:pPr marL="0" indent="0" algn="just">
              <a:buFont typeface="Symbol" pitchFamily="18" charset="2"/>
              <a:buNone/>
            </a:pPr>
            <a:endParaRPr lang="bg-BG" sz="1400" smtClean="0">
              <a:solidFill>
                <a:schemeClr val="tx1"/>
              </a:solidFill>
            </a:endParaRPr>
          </a:p>
          <a:p>
            <a:pPr marL="0" indent="0" algn="just"/>
            <a:endParaRPr lang="bg-BG" sz="1800" smtClean="0">
              <a:solidFill>
                <a:schemeClr val="tx1"/>
              </a:solidFill>
            </a:endParaRPr>
          </a:p>
          <a:p>
            <a:pPr marL="0" indent="0"/>
            <a:endParaRPr lang="bg-BG" smtClean="0"/>
          </a:p>
        </p:txBody>
      </p:sp>
      <p:sp>
        <p:nvSpPr>
          <p:cNvPr id="51202" name="Заглавие 2"/>
          <p:cNvSpPr>
            <a:spLocks noGrp="1"/>
          </p:cNvSpPr>
          <p:nvPr>
            <p:ph type="title"/>
          </p:nvPr>
        </p:nvSpPr>
        <p:spPr/>
        <p:txBody>
          <a:bodyPr/>
          <a:lstStyle/>
          <a:p>
            <a:pPr algn="just"/>
            <a:r>
              <a:rPr lang="bg-BG" sz="2000" smtClean="0">
                <a:solidFill>
                  <a:schemeClr val="tx1"/>
                </a:solidFill>
              </a:rPr>
              <a:t>Мярка 7: „Основни услуги и обновяване на селата в селските райони“</a:t>
            </a:r>
            <a:endParaRPr lang="bg-BG" sz="2000" smtClean="0"/>
          </a:p>
        </p:txBody>
      </p:sp>
      <p:sp>
        <p:nvSpPr>
          <p:cNvPr id="51203" name="Контейнер за долния колонтитул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smtClean="0">
                <a:cs typeface="Arial" charset="0"/>
              </a:rPr>
              <a:t>Дирекция „Развитие на селските райони“ Министерство на земеделието и храните</a:t>
            </a:r>
            <a:endParaRPr lang="bg-BG" smtClean="0">
              <a:cs typeface="Arial"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Контейнер за съдържание 1"/>
          <p:cNvSpPr>
            <a:spLocks noGrp="1"/>
          </p:cNvSpPr>
          <p:nvPr>
            <p:ph idx="1"/>
          </p:nvPr>
        </p:nvSpPr>
        <p:spPr>
          <a:xfrm>
            <a:off x="539750" y="1628775"/>
            <a:ext cx="7993063" cy="4679950"/>
          </a:xfrm>
        </p:spPr>
        <p:txBody>
          <a:bodyPr/>
          <a:lstStyle/>
          <a:p>
            <a:pPr marL="0" indent="0">
              <a:buFont typeface="Symbol" pitchFamily="18" charset="2"/>
              <a:buNone/>
            </a:pPr>
            <a:r>
              <a:rPr lang="bg-BG" sz="1400" b="1" smtClean="0">
                <a:solidFill>
                  <a:schemeClr val="tx1"/>
                </a:solidFill>
              </a:rPr>
              <a:t>3.4. Инвестиции за публично ползване в инфраструктура за отдих, туристическа информация и малка по мащаб туристическа инфраструктура (код 7.5):</a:t>
            </a:r>
          </a:p>
          <a:p>
            <a:pPr marL="0" indent="0">
              <a:buFont typeface="Symbol" pitchFamily="18" charset="2"/>
              <a:buNone/>
            </a:pPr>
            <a:r>
              <a:rPr lang="bg-BG" sz="1400" smtClean="0">
                <a:solidFill>
                  <a:schemeClr val="tx1"/>
                </a:solidFill>
              </a:rPr>
              <a:t>Общини.</a:t>
            </a:r>
          </a:p>
          <a:p>
            <a:pPr marL="0" indent="0">
              <a:buFont typeface="Symbol" pitchFamily="18" charset="2"/>
              <a:buNone/>
            </a:pPr>
            <a:r>
              <a:rPr lang="bg-BG" sz="1400" smtClean="0">
                <a:solidFill>
                  <a:schemeClr val="tx1"/>
                </a:solidFill>
              </a:rPr>
              <a:t>100% финансиране.</a:t>
            </a:r>
          </a:p>
          <a:p>
            <a:pPr marL="0" indent="0" algn="just">
              <a:buFont typeface="Symbol" pitchFamily="18" charset="2"/>
              <a:buNone/>
            </a:pPr>
            <a:r>
              <a:rPr lang="bg-BG" sz="1400" b="1" smtClean="0">
                <a:solidFill>
                  <a:schemeClr val="tx1"/>
                </a:solidFill>
              </a:rPr>
              <a:t>3.5. Проучвания и инвестиции, свързани с поддържане, възстановяване и подобряване на културното и природното наследство на селата, ландшафта в селските райони и обекти с висока природна стойност, включително съответните социално-икономически аспекти, както и действия за повишаване на екологичната информираност (код 7.6): </a:t>
            </a:r>
          </a:p>
          <a:p>
            <a:pPr marL="0" indent="0" algn="just">
              <a:buFont typeface="Symbol" pitchFamily="18" charset="2"/>
              <a:buNone/>
            </a:pPr>
            <a:r>
              <a:rPr lang="bg-BG" sz="1400" smtClean="0">
                <a:solidFill>
                  <a:schemeClr val="tx1"/>
                </a:solidFill>
              </a:rPr>
              <a:t>Местни поделения на вероизповеданията.</a:t>
            </a:r>
          </a:p>
          <a:p>
            <a:pPr marL="0" indent="0" algn="just">
              <a:buFont typeface="Symbol" pitchFamily="18" charset="2"/>
              <a:buNone/>
            </a:pPr>
            <a:r>
              <a:rPr lang="bg-BG" sz="1400" smtClean="0">
                <a:solidFill>
                  <a:schemeClr val="tx1"/>
                </a:solidFill>
              </a:rPr>
              <a:t>За местни поделения на вероизповеданията се предвижда 100% финансиране в случай, че не е налично генериране на приходи. В случаите, когато се установи потенциал за генериране на приходи </a:t>
            </a:r>
            <a:r>
              <a:rPr lang="en-US" sz="1400" smtClean="0">
                <a:solidFill>
                  <a:schemeClr val="tx1"/>
                </a:solidFill>
              </a:rPr>
              <a:t>7</a:t>
            </a:r>
            <a:r>
              <a:rPr lang="bg-BG" sz="1400" smtClean="0">
                <a:solidFill>
                  <a:schemeClr val="tx1"/>
                </a:solidFill>
              </a:rPr>
              <a:t>5% финансиране. </a:t>
            </a:r>
          </a:p>
          <a:p>
            <a:pPr marL="0" indent="0">
              <a:buFont typeface="Symbol" pitchFamily="18" charset="2"/>
              <a:buNone/>
            </a:pPr>
            <a:r>
              <a:rPr lang="bg-BG" sz="1400" b="1" smtClean="0">
                <a:solidFill>
                  <a:schemeClr val="tx1"/>
                </a:solidFill>
              </a:rPr>
              <a:t>4. Допустими разходи:</a:t>
            </a:r>
          </a:p>
          <a:p>
            <a:pPr marL="0" indent="0" algn="just">
              <a:buFont typeface="Symbol" pitchFamily="18" charset="2"/>
              <a:buNone/>
            </a:pPr>
            <a:r>
              <a:rPr lang="bg-BG" sz="1400" smtClean="0">
                <a:solidFill>
                  <a:schemeClr val="tx1"/>
                </a:solidFill>
              </a:rPr>
              <a:t>Разходите се свеждат до:</a:t>
            </a:r>
          </a:p>
          <a:p>
            <a:pPr marL="0" indent="0" algn="just"/>
            <a:r>
              <a:rPr lang="bg-BG" sz="1400" smtClean="0">
                <a:solidFill>
                  <a:schemeClr val="tx1"/>
                </a:solidFill>
              </a:rPr>
              <a:t>а) Изграждането, придобиването, включително отпускането на лизинг, или подобренията на недвижимо имущество;</a:t>
            </a:r>
          </a:p>
          <a:p>
            <a:pPr marL="0" indent="0" algn="just"/>
            <a:r>
              <a:rPr lang="bg-BG" sz="1400" smtClean="0">
                <a:solidFill>
                  <a:schemeClr val="tx1"/>
                </a:solidFill>
              </a:rPr>
              <a:t>б) Закупуването или вземането на лизинг на нови машини и оборудване, до пазарната цена на актива;</a:t>
            </a:r>
          </a:p>
          <a:p>
            <a:pPr marL="0" indent="0" algn="just">
              <a:buFont typeface="Symbol" pitchFamily="18" charset="2"/>
              <a:buNone/>
            </a:pPr>
            <a:endParaRPr lang="bg-BG" sz="1400" smtClean="0">
              <a:solidFill>
                <a:schemeClr val="tx1"/>
              </a:solidFill>
            </a:endParaRPr>
          </a:p>
          <a:p>
            <a:pPr marL="0" indent="0">
              <a:buFont typeface="Symbol" pitchFamily="18" charset="2"/>
              <a:buNone/>
            </a:pPr>
            <a:endParaRPr lang="bg-BG" sz="1400" smtClean="0">
              <a:solidFill>
                <a:schemeClr val="tx1"/>
              </a:solidFill>
            </a:endParaRPr>
          </a:p>
          <a:p>
            <a:pPr marL="0" indent="0">
              <a:buFont typeface="Symbol" pitchFamily="18" charset="2"/>
              <a:buNone/>
            </a:pPr>
            <a:endParaRPr lang="bg-BG" sz="1800" b="1" smtClean="0">
              <a:solidFill>
                <a:schemeClr val="tx1"/>
              </a:solidFill>
            </a:endParaRPr>
          </a:p>
          <a:p>
            <a:pPr marL="0" indent="0">
              <a:buFont typeface="Symbol" pitchFamily="18" charset="2"/>
              <a:buNone/>
            </a:pPr>
            <a:endParaRPr lang="bg-BG" sz="1800" smtClean="0">
              <a:solidFill>
                <a:schemeClr val="tx1"/>
              </a:solidFill>
            </a:endParaRPr>
          </a:p>
        </p:txBody>
      </p:sp>
      <p:sp>
        <p:nvSpPr>
          <p:cNvPr id="52226" name="Заглавие 2"/>
          <p:cNvSpPr>
            <a:spLocks noGrp="1"/>
          </p:cNvSpPr>
          <p:nvPr>
            <p:ph type="title"/>
          </p:nvPr>
        </p:nvSpPr>
        <p:spPr/>
        <p:txBody>
          <a:bodyPr/>
          <a:lstStyle/>
          <a:p>
            <a:pPr algn="just"/>
            <a:r>
              <a:rPr lang="bg-BG" sz="2000" smtClean="0">
                <a:solidFill>
                  <a:schemeClr val="tx1"/>
                </a:solidFill>
              </a:rPr>
              <a:t>Мярка 7: „Основни услуги и обновяване на селата в селските райони“</a:t>
            </a:r>
            <a:endParaRPr lang="bg-BG" sz="2000" smtClean="0"/>
          </a:p>
        </p:txBody>
      </p:sp>
      <p:sp>
        <p:nvSpPr>
          <p:cNvPr id="52227" name="Контейнер за долния колонтитул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smtClean="0">
                <a:cs typeface="Arial" charset="0"/>
              </a:rPr>
              <a:t>Дирекция „Развитие на селските райони“ Министерство на земеделието и храните</a:t>
            </a:r>
            <a:endParaRPr lang="bg-BG" smtClean="0">
              <a:cs typeface="Arial"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Контейнер за съдържание 1"/>
          <p:cNvSpPr>
            <a:spLocks noGrp="1"/>
          </p:cNvSpPr>
          <p:nvPr>
            <p:ph idx="1"/>
          </p:nvPr>
        </p:nvSpPr>
        <p:spPr>
          <a:xfrm>
            <a:off x="468313" y="1557338"/>
            <a:ext cx="7812087" cy="4568825"/>
          </a:xfrm>
        </p:spPr>
        <p:txBody>
          <a:bodyPr/>
          <a:lstStyle/>
          <a:p>
            <a:pPr algn="just"/>
            <a:r>
              <a:rPr lang="bg-BG" sz="1400" smtClean="0">
                <a:solidFill>
                  <a:schemeClr val="tx1"/>
                </a:solidFill>
              </a:rPr>
              <a:t>в) Общи разходи, свързани с разходите по букви „а“ и „б“, например хонорари на архитекти, инженери и консултанти, хонорари свързани с консултации относно екологичната и икономическата устойчивост, включително проучвания за техническа осъществимост. Проучванията за техническа осъществимост продължават да бъдат разход, който отговаря на условията дори когато на база на техните резултати не се правят разходи по букви „а“ и „б“;</a:t>
            </a:r>
          </a:p>
          <a:p>
            <a:pPr algn="just"/>
            <a:r>
              <a:rPr lang="bg-BG" sz="1400" smtClean="0">
                <a:solidFill>
                  <a:schemeClr val="tx1"/>
                </a:solidFill>
              </a:rPr>
              <a:t>г) следните нематериални инвестиции: придобиването или развитието на компютърен софтуер и придобиването на патенти, лицензи, авторски права, търговски марки.</a:t>
            </a:r>
          </a:p>
          <a:p>
            <a:pPr algn="just"/>
            <a:r>
              <a:rPr lang="bg-BG" sz="1400" smtClean="0">
                <a:solidFill>
                  <a:schemeClr val="tx1"/>
                </a:solidFill>
              </a:rPr>
              <a:t>Авансови плащания в размер до 50 % от публичната помощ свързана с инвестицията. За проекти по които бенефициерите са възложители по Закона за обществените поръчки, авансовото плащане се изплаща, след провеждане на всички процедури (за строителство) и сключване на договор за избор на изпълнител по Закона за обществените поръчки.</a:t>
            </a:r>
          </a:p>
          <a:p>
            <a:pPr algn="just"/>
            <a:r>
              <a:rPr lang="bg-BG" sz="1400" smtClean="0">
                <a:solidFill>
                  <a:schemeClr val="tx1"/>
                </a:solidFill>
              </a:rPr>
              <a:t>Разходите за ДДС са допустими в случаите, когато не подлежат на възстановяване в съответствие с националното законодателство в областта на ДДС.</a:t>
            </a:r>
          </a:p>
          <a:p>
            <a:pPr algn="just">
              <a:buFont typeface="Symbol" pitchFamily="18" charset="2"/>
              <a:buNone/>
            </a:pPr>
            <a:r>
              <a:rPr lang="bg-BG" sz="1400" b="1" smtClean="0">
                <a:solidFill>
                  <a:schemeClr val="tx1"/>
                </a:solidFill>
              </a:rPr>
              <a:t>5. Очаквани резултати:</a:t>
            </a:r>
          </a:p>
          <a:p>
            <a:pPr algn="just">
              <a:buFont typeface="Symbol" pitchFamily="18" charset="2"/>
              <a:buNone/>
            </a:pPr>
            <a:r>
              <a:rPr lang="bg-BG" sz="1400" smtClean="0">
                <a:solidFill>
                  <a:schemeClr val="tx1"/>
                </a:solidFill>
              </a:rPr>
              <a:t>33 % от населението в селските райони ще се възползва от новите или подобрени услуги и инфраструктура, създадени в следствие на инвестициите по мярката.</a:t>
            </a:r>
          </a:p>
          <a:p>
            <a:pPr algn="just">
              <a:buFont typeface="Symbol" pitchFamily="18" charset="2"/>
              <a:buNone/>
            </a:pPr>
            <a:endParaRPr lang="bg-BG" sz="1800" b="1" smtClean="0">
              <a:solidFill>
                <a:schemeClr val="tx1"/>
              </a:solidFill>
            </a:endParaRPr>
          </a:p>
          <a:p>
            <a:endParaRPr lang="bg-BG" smtClean="0"/>
          </a:p>
        </p:txBody>
      </p:sp>
      <p:sp>
        <p:nvSpPr>
          <p:cNvPr id="53250" name="Заглавие 2"/>
          <p:cNvSpPr>
            <a:spLocks noGrp="1"/>
          </p:cNvSpPr>
          <p:nvPr>
            <p:ph type="title"/>
          </p:nvPr>
        </p:nvSpPr>
        <p:spPr/>
        <p:txBody>
          <a:bodyPr/>
          <a:lstStyle/>
          <a:p>
            <a:pPr algn="just"/>
            <a:r>
              <a:rPr lang="bg-BG" sz="2000" smtClean="0">
                <a:solidFill>
                  <a:schemeClr val="tx1"/>
                </a:solidFill>
              </a:rPr>
              <a:t>Мярка 7: „Основни услуги и обновяване на селата в селските райони“</a:t>
            </a:r>
            <a:endParaRPr lang="bg-BG" sz="2000" smtClean="0"/>
          </a:p>
        </p:txBody>
      </p:sp>
      <p:sp>
        <p:nvSpPr>
          <p:cNvPr id="53251" name="Контейнер за долния колонтитул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smtClean="0">
                <a:cs typeface="Arial" charset="0"/>
              </a:rPr>
              <a:t>Дирекция „Развитие на селските райони“ Министерство на земеделието и храните</a:t>
            </a:r>
            <a:endParaRPr lang="bg-BG" smtClean="0">
              <a:cs typeface="Arial"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313" y="1428750"/>
            <a:ext cx="8569325" cy="4752975"/>
          </a:xfrm>
        </p:spPr>
        <p:txBody>
          <a:bodyPr/>
          <a:lstStyle/>
          <a:p>
            <a:pPr algn="just">
              <a:buClr>
                <a:srgbClr val="629DD1"/>
              </a:buClr>
              <a:defRPr/>
            </a:pPr>
            <a:r>
              <a:rPr lang="bg-BG" sz="1800" b="1" i="1" dirty="0" smtClean="0">
                <a:solidFill>
                  <a:schemeClr val="tx1"/>
                </a:solidFill>
                <a:latin typeface="Arial" panose="020B0604020202020204" pitchFamily="34" charset="0"/>
                <a:cs typeface="Arial" panose="020B0604020202020204" pitchFamily="34" charset="0"/>
              </a:rPr>
              <a:t>	</a:t>
            </a:r>
          </a:p>
          <a:p>
            <a:pPr algn="just">
              <a:buClr>
                <a:srgbClr val="629DD1"/>
              </a:buClr>
              <a:buFont typeface="Symbol" pitchFamily="18" charset="2"/>
              <a:buNone/>
              <a:defRPr/>
            </a:pPr>
            <a:r>
              <a:rPr lang="bg-BG" b="1" i="1" dirty="0" smtClean="0">
                <a:solidFill>
                  <a:schemeClr val="tx1"/>
                </a:solidFill>
                <a:latin typeface="Arial" pitchFamily="34" charset="0"/>
                <a:cs typeface="Arial" pitchFamily="34" charset="0"/>
              </a:rPr>
              <a:t>	</a:t>
            </a:r>
          </a:p>
          <a:p>
            <a:pPr algn="just">
              <a:buClr>
                <a:srgbClr val="629DD1"/>
              </a:buClr>
              <a:buFont typeface="Symbol" pitchFamily="18" charset="2"/>
              <a:buNone/>
              <a:defRPr/>
            </a:pPr>
            <a:r>
              <a:rPr lang="bg-BG" sz="1800" b="1" i="1" dirty="0" smtClean="0">
                <a:solidFill>
                  <a:schemeClr val="tx1"/>
                </a:solidFill>
                <a:latin typeface="Arial" pitchFamily="34" charset="0"/>
                <a:cs typeface="Arial" pitchFamily="34" charset="0"/>
              </a:rPr>
              <a:t>	Целта на мярката е повишаване на знанията и подобряване на уменията на земеделските </a:t>
            </a:r>
            <a:r>
              <a:rPr lang="ru-RU" sz="1800" b="1" i="1" dirty="0" smtClean="0">
                <a:solidFill>
                  <a:schemeClr val="tx1"/>
                </a:solidFill>
                <a:latin typeface="Arial" pitchFamily="34" charset="0"/>
                <a:cs typeface="Arial" pitchFamily="34" charset="0"/>
              </a:rPr>
              <a:t>и </a:t>
            </a:r>
            <a:r>
              <a:rPr lang="bg-BG" sz="1800" b="1" i="1" dirty="0" smtClean="0">
                <a:solidFill>
                  <a:schemeClr val="tx1"/>
                </a:solidFill>
                <a:latin typeface="Arial" pitchFamily="34" charset="0"/>
                <a:cs typeface="Arial" pitchFamily="34" charset="0"/>
              </a:rPr>
              <a:t>горските стопани и на заетите лица в техните стопанства</a:t>
            </a:r>
            <a:r>
              <a:rPr lang="ru-RU" sz="1800" b="1" i="1" dirty="0" smtClean="0">
                <a:solidFill>
                  <a:schemeClr val="tx1"/>
                </a:solidFill>
                <a:latin typeface="Arial" pitchFamily="34" charset="0"/>
                <a:cs typeface="Arial" pitchFamily="34" charset="0"/>
              </a:rPr>
              <a:t>. </a:t>
            </a:r>
          </a:p>
          <a:p>
            <a:pPr algn="just">
              <a:buClr>
                <a:srgbClr val="629DD1"/>
              </a:buClr>
              <a:buFont typeface="Symbol" pitchFamily="18" charset="2"/>
              <a:buNone/>
              <a:defRPr/>
            </a:pPr>
            <a:endParaRPr lang="bg-BG" sz="2000" dirty="0" smtClean="0">
              <a:solidFill>
                <a:schemeClr val="tx1"/>
              </a:solidFill>
              <a:latin typeface="Arial" pitchFamily="34" charset="0"/>
              <a:cs typeface="Arial" pitchFamily="34" charset="0"/>
            </a:endParaRPr>
          </a:p>
          <a:p>
            <a:pPr algn="just">
              <a:buClr>
                <a:srgbClr val="629DD1"/>
              </a:buClr>
              <a:buFont typeface="Symbol" pitchFamily="18" charset="2"/>
              <a:buNone/>
              <a:defRPr/>
            </a:pPr>
            <a:r>
              <a:rPr lang="bg-BG" sz="2000" dirty="0" smtClean="0">
                <a:solidFill>
                  <a:schemeClr val="tx1"/>
                </a:solidFill>
                <a:latin typeface="Arial" pitchFamily="34" charset="0"/>
                <a:cs typeface="Arial" pitchFamily="34" charset="0"/>
              </a:rPr>
              <a:t>Мярката ще се прилага със следните </a:t>
            </a:r>
            <a:r>
              <a:rPr lang="bg-BG" sz="2000" dirty="0" err="1" smtClean="0">
                <a:solidFill>
                  <a:schemeClr val="tx1"/>
                </a:solidFill>
                <a:latin typeface="Arial" pitchFamily="34" charset="0"/>
                <a:cs typeface="Arial" pitchFamily="34" charset="0"/>
              </a:rPr>
              <a:t>подмерки</a:t>
            </a:r>
            <a:r>
              <a:rPr lang="bg-BG" sz="2000" dirty="0" smtClean="0">
                <a:solidFill>
                  <a:schemeClr val="tx1"/>
                </a:solidFill>
                <a:latin typeface="Arial" pitchFamily="34" charset="0"/>
                <a:cs typeface="Arial" pitchFamily="34" charset="0"/>
              </a:rPr>
              <a:t>:</a:t>
            </a:r>
          </a:p>
          <a:p>
            <a:pPr marL="487363" lvl="1" indent="-457200" algn="just">
              <a:buClr>
                <a:srgbClr val="629DD1"/>
              </a:buClr>
              <a:buFont typeface="Symbol" pitchFamily="18" charset="2"/>
              <a:buNone/>
              <a:defRPr/>
            </a:pPr>
            <a:r>
              <a:rPr lang="bg-BG" b="1" dirty="0" smtClean="0">
                <a:solidFill>
                  <a:schemeClr val="tx1"/>
                </a:solidFill>
                <a:latin typeface="Arial" pitchFamily="34" charset="0"/>
                <a:cs typeface="Arial" pitchFamily="34" charset="0"/>
              </a:rPr>
              <a:t>1.</a:t>
            </a:r>
            <a:r>
              <a:rPr lang="bg-BG" b="1" dirty="0" err="1" smtClean="0">
                <a:solidFill>
                  <a:schemeClr val="tx1"/>
                </a:solidFill>
                <a:latin typeface="Arial" pitchFamily="34" charset="0"/>
                <a:cs typeface="Arial" pitchFamily="34" charset="0"/>
              </a:rPr>
              <a:t>1</a:t>
            </a:r>
            <a:r>
              <a:rPr lang="bg-BG" b="1" dirty="0" smtClean="0">
                <a:solidFill>
                  <a:schemeClr val="tx1"/>
                </a:solidFill>
                <a:latin typeface="Arial" pitchFamily="34" charset="0"/>
                <a:cs typeface="Arial" pitchFamily="34" charset="0"/>
              </a:rPr>
              <a:t>.  	Професионално обучение и придобиване на умения;</a:t>
            </a:r>
          </a:p>
          <a:p>
            <a:pPr marL="487363" lvl="1" indent="-457200" algn="just">
              <a:buClr>
                <a:srgbClr val="629DD1"/>
              </a:buClr>
              <a:buFont typeface="Symbol" pitchFamily="18" charset="2"/>
              <a:buNone/>
              <a:defRPr/>
            </a:pPr>
            <a:r>
              <a:rPr lang="bg-BG" b="1" dirty="0" smtClean="0">
                <a:solidFill>
                  <a:schemeClr val="tx1"/>
                </a:solidFill>
                <a:latin typeface="Arial" pitchFamily="34" charset="0"/>
                <a:cs typeface="Arial" pitchFamily="34" charset="0"/>
              </a:rPr>
              <a:t>1.2. Демонстрационни дейности и действия по 	осведомяване;</a:t>
            </a:r>
          </a:p>
          <a:p>
            <a:pPr marL="487363" lvl="1" indent="-457200" algn="just">
              <a:buClr>
                <a:srgbClr val="629DD1"/>
              </a:buClr>
              <a:buFont typeface="Symbol" pitchFamily="18" charset="2"/>
              <a:buNone/>
              <a:defRPr/>
            </a:pPr>
            <a:r>
              <a:rPr lang="bg-BG" b="1" dirty="0" smtClean="0">
                <a:solidFill>
                  <a:schemeClr val="tx1"/>
                </a:solidFill>
                <a:latin typeface="Arial" pitchFamily="34" charset="0"/>
                <a:cs typeface="Arial" pitchFamily="34" charset="0"/>
              </a:rPr>
              <a:t>1.3. 	Краткосрочен обмен на опит в управлението на 	земеделски и горски стопанства и посещения на 	земеделски и горски стопанства. </a:t>
            </a:r>
          </a:p>
          <a:p>
            <a:pPr>
              <a:lnSpc>
                <a:spcPct val="150000"/>
              </a:lnSpc>
              <a:buFont typeface="Symbol" pitchFamily="18" charset="2"/>
              <a:buBlip>
                <a:blip r:embed="rId2"/>
              </a:buBlip>
              <a:defRPr/>
            </a:pPr>
            <a:endParaRPr lang="bg-BG" sz="1800" b="1" dirty="0">
              <a:solidFill>
                <a:schemeClr val="tx1"/>
              </a:solidFill>
              <a:latin typeface="Arial" panose="020B0604020202020204" pitchFamily="34" charset="0"/>
              <a:cs typeface="Arial" panose="020B0604020202020204" pitchFamily="34" charset="0"/>
            </a:endParaRPr>
          </a:p>
          <a:p>
            <a:pPr marL="303213" lvl="1" indent="0">
              <a:buFont typeface="Symbol" pitchFamily="18" charset="2"/>
              <a:buNone/>
              <a:defRPr/>
            </a:pPr>
            <a:endParaRPr lang="bg-BG" sz="1800"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p:txBody>
          <a:bodyPr/>
          <a:lstStyle/>
          <a:p>
            <a:pPr lvl="1">
              <a:defRPr/>
            </a:pPr>
            <a:r>
              <a:rPr lang="bg-BG" sz="2400"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1 </a:t>
            </a:r>
            <a:r>
              <a:rPr lang="bg-BG"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ТРАНСФЕР НА ЗНАНИЯ И ДЕЙСТВИЯ ПО ОСВЕДОМЯВАНЕ</a:t>
            </a:r>
            <a:r>
              <a:rPr lang="en-US" sz="2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1600" b="1" u="sng" dirty="0">
                <a:solidFill>
                  <a:schemeClr val="accent4">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1600" b="1" u="sng" dirty="0">
                <a:solidFill>
                  <a:schemeClr val="accent4">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bg-BG"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2"/>
          <p:cNvSpPr>
            <a:spLocks noGrp="1"/>
          </p:cNvSpPr>
          <p:nvPr>
            <p:ph type="title"/>
          </p:nvPr>
        </p:nvSpPr>
        <p:spPr/>
        <p:txBody>
          <a:bodyPr/>
          <a:lstStyle/>
          <a:p>
            <a:pPr algn="l"/>
            <a:r>
              <a:rPr lang="bg-BG" sz="2200" b="1" smtClean="0"/>
              <a:t>Мярка 4 „Инвестиции в материални активи“</a:t>
            </a:r>
            <a:endParaRPr lang="bg-BG" sz="2200" smtClean="0"/>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smtClean="0">
              <a:ln w="1905"/>
              <a:solidFill>
                <a:schemeClr val="tx1"/>
              </a:solidFill>
              <a:effectLst>
                <a:innerShdw blurRad="69850" dist="43180" dir="5400000">
                  <a:srgbClr val="000000">
                    <a:alpha val="65000"/>
                  </a:srgbClr>
                </a:innerShdw>
              </a:effectLst>
            </a:endParaRPr>
          </a:p>
          <a:p>
            <a:pPr>
              <a:defRPr/>
            </a:pPr>
            <a:r>
              <a:rPr lang="ru-RU"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a:ln w="1905"/>
              <a:solidFill>
                <a:schemeClr val="tx1"/>
              </a:solidFill>
              <a:effectLst>
                <a:innerShdw blurRad="69850" dist="43180" dir="5400000">
                  <a:srgbClr val="000000">
                    <a:alpha val="65000"/>
                  </a:srgbClr>
                </a:innerShdw>
              </a:effectLst>
            </a:endParaRPr>
          </a:p>
        </p:txBody>
      </p:sp>
      <p:sp>
        <p:nvSpPr>
          <p:cNvPr id="18435" name="Content Placeholder 1"/>
          <p:cNvSpPr>
            <a:spLocks noGrp="1"/>
          </p:cNvSpPr>
          <p:nvPr>
            <p:ph idx="1"/>
          </p:nvPr>
        </p:nvSpPr>
        <p:spPr>
          <a:xfrm>
            <a:off x="250825" y="1357313"/>
            <a:ext cx="8642350" cy="4929187"/>
          </a:xfrm>
        </p:spPr>
        <p:txBody>
          <a:bodyPr/>
          <a:lstStyle/>
          <a:p>
            <a:pPr marL="0" indent="0">
              <a:buClr>
                <a:srgbClr val="94C600"/>
              </a:buClr>
              <a:buFont typeface="Symbol" pitchFamily="18" charset="2"/>
              <a:buNone/>
            </a:pPr>
            <a:r>
              <a:rPr lang="bg-BG" sz="2000" b="1" smtClean="0">
                <a:solidFill>
                  <a:srgbClr val="000000"/>
                </a:solidFill>
              </a:rPr>
              <a:t>Финансови условия:</a:t>
            </a:r>
          </a:p>
          <a:p>
            <a:pPr marL="0" indent="0" algn="just">
              <a:buClr>
                <a:srgbClr val="94C600"/>
              </a:buClr>
              <a:buFont typeface="Symbol" pitchFamily="18" charset="2"/>
              <a:buNone/>
            </a:pPr>
            <a:r>
              <a:rPr lang="bg-BG" sz="1400" smtClean="0">
                <a:solidFill>
                  <a:srgbClr val="000000"/>
                </a:solidFill>
              </a:rPr>
              <a:t>Подмерки </a:t>
            </a:r>
            <a:r>
              <a:rPr lang="bg-BG" sz="1400" b="1" smtClean="0">
                <a:solidFill>
                  <a:srgbClr val="000000"/>
                </a:solidFill>
              </a:rPr>
              <a:t>4.1, 4.2 и 4.3</a:t>
            </a:r>
            <a:r>
              <a:rPr lang="bg-BG" sz="1400" smtClean="0">
                <a:solidFill>
                  <a:srgbClr val="000000"/>
                </a:solidFill>
              </a:rPr>
              <a:t>: </a:t>
            </a:r>
            <a:endParaRPr lang="en-US" sz="1400" smtClean="0">
              <a:solidFill>
                <a:srgbClr val="000000"/>
              </a:solidFill>
            </a:endParaRPr>
          </a:p>
          <a:p>
            <a:pPr marL="0" indent="0" algn="just">
              <a:buClr>
                <a:srgbClr val="94C600"/>
              </a:buClr>
              <a:buFont typeface="Symbol" pitchFamily="18" charset="2"/>
              <a:buNone/>
            </a:pPr>
            <a:r>
              <a:rPr lang="bg-BG" sz="1400" smtClean="0">
                <a:solidFill>
                  <a:srgbClr val="000000"/>
                </a:solidFill>
              </a:rPr>
              <a:t>Минималния размер на допустими разходи за  един проект е левовата равностойност на 10 000 евро. Максималният размер на допустимите разходи </a:t>
            </a:r>
            <a:r>
              <a:rPr lang="ru-RU" sz="1400" smtClean="0">
                <a:solidFill>
                  <a:srgbClr val="000000"/>
                </a:solidFill>
              </a:rPr>
              <a:t>за един кандидат, за </a:t>
            </a:r>
            <a:r>
              <a:rPr lang="bg-BG" sz="1400" smtClean="0">
                <a:solidFill>
                  <a:srgbClr val="000000"/>
                </a:solidFill>
              </a:rPr>
              <a:t>целия</a:t>
            </a:r>
            <a:r>
              <a:rPr lang="ru-RU" sz="1400" smtClean="0">
                <a:solidFill>
                  <a:srgbClr val="000000"/>
                </a:solidFill>
              </a:rPr>
              <a:t> период на </a:t>
            </a:r>
            <a:r>
              <a:rPr lang="bg-BG" sz="1400" smtClean="0">
                <a:solidFill>
                  <a:srgbClr val="000000"/>
                </a:solidFill>
              </a:rPr>
              <a:t>прилагане на Програмата е в рамките на  3 000 </a:t>
            </a:r>
            <a:r>
              <a:rPr lang="ru-RU" sz="1400" smtClean="0">
                <a:solidFill>
                  <a:srgbClr val="000000"/>
                </a:solidFill>
              </a:rPr>
              <a:t>000 евро.</a:t>
            </a:r>
          </a:p>
          <a:p>
            <a:pPr marL="0" indent="0" algn="just">
              <a:buClr>
                <a:srgbClr val="94C600"/>
              </a:buClr>
              <a:buFont typeface="Symbol" pitchFamily="18" charset="2"/>
              <a:buNone/>
            </a:pPr>
            <a:r>
              <a:rPr lang="ru-RU" sz="1400" smtClean="0">
                <a:solidFill>
                  <a:srgbClr val="000000"/>
                </a:solidFill>
              </a:rPr>
              <a:t>За подмярка </a:t>
            </a:r>
            <a:r>
              <a:rPr lang="bg-BG" sz="1400" b="1" smtClean="0">
                <a:solidFill>
                  <a:srgbClr val="000000"/>
                </a:solidFill>
              </a:rPr>
              <a:t>4.4: </a:t>
            </a:r>
            <a:endParaRPr lang="en-US" sz="1400" b="1" smtClean="0">
              <a:solidFill>
                <a:srgbClr val="000000"/>
              </a:solidFill>
            </a:endParaRPr>
          </a:p>
          <a:p>
            <a:pPr marL="0" indent="0" algn="just">
              <a:buClr>
                <a:srgbClr val="94C600"/>
              </a:buClr>
              <a:buFont typeface="Symbol" pitchFamily="18" charset="2"/>
              <a:buNone/>
            </a:pPr>
            <a:r>
              <a:rPr lang="bg-BG" sz="1400" smtClean="0">
                <a:solidFill>
                  <a:srgbClr val="000000"/>
                </a:solidFill>
              </a:rPr>
              <a:t>Минималния </a:t>
            </a:r>
            <a:r>
              <a:rPr lang="ru-RU" sz="1400" smtClean="0">
                <a:solidFill>
                  <a:srgbClr val="000000"/>
                </a:solidFill>
              </a:rPr>
              <a:t>размер на допустимите разходи за един проект е равен на левовата </a:t>
            </a:r>
            <a:r>
              <a:rPr lang="bg-BG" sz="1400" smtClean="0">
                <a:solidFill>
                  <a:srgbClr val="000000"/>
                </a:solidFill>
              </a:rPr>
              <a:t>равностойност</a:t>
            </a:r>
            <a:r>
              <a:rPr lang="ru-RU" sz="1400" smtClean="0">
                <a:solidFill>
                  <a:srgbClr val="000000"/>
                </a:solidFill>
              </a:rPr>
              <a:t> на 10 000 евро. Максималният размер на допустимите разходи за един кандидат за периода на </a:t>
            </a:r>
            <a:r>
              <a:rPr lang="bg-BG" sz="1400" smtClean="0">
                <a:solidFill>
                  <a:srgbClr val="000000"/>
                </a:solidFill>
              </a:rPr>
              <a:t>прилагане</a:t>
            </a:r>
            <a:r>
              <a:rPr lang="ru-RU" sz="1400" smtClean="0">
                <a:solidFill>
                  <a:srgbClr val="000000"/>
                </a:solidFill>
              </a:rPr>
              <a:t> на </a:t>
            </a:r>
            <a:r>
              <a:rPr lang="bg-BG" sz="1400" smtClean="0">
                <a:solidFill>
                  <a:srgbClr val="000000"/>
                </a:solidFill>
              </a:rPr>
              <a:t>Програмата</a:t>
            </a:r>
            <a:r>
              <a:rPr lang="ru-RU" sz="1400" smtClean="0">
                <a:solidFill>
                  <a:srgbClr val="000000"/>
                </a:solidFill>
              </a:rPr>
              <a:t> е в </a:t>
            </a:r>
            <a:r>
              <a:rPr lang="bg-BG" sz="1400" smtClean="0">
                <a:solidFill>
                  <a:srgbClr val="000000"/>
                </a:solidFill>
              </a:rPr>
              <a:t>рамките</a:t>
            </a:r>
            <a:r>
              <a:rPr lang="ru-RU" sz="1400" smtClean="0">
                <a:solidFill>
                  <a:srgbClr val="000000"/>
                </a:solidFill>
              </a:rPr>
              <a:t> на 100 000 евро.</a:t>
            </a:r>
            <a:endParaRPr lang="bg-BG" sz="1400" smtClean="0">
              <a:solidFill>
                <a:srgbClr val="000000"/>
              </a:solidFill>
            </a:endParaRPr>
          </a:p>
          <a:p>
            <a:pPr marL="0" indent="0" algn="just">
              <a:buClr>
                <a:srgbClr val="94C600"/>
              </a:buClr>
              <a:buFont typeface="Symbol" pitchFamily="18" charset="2"/>
              <a:buNone/>
            </a:pPr>
            <a:r>
              <a:rPr lang="bg-BG" sz="1400" smtClean="0">
                <a:solidFill>
                  <a:srgbClr val="000000"/>
                </a:solidFill>
              </a:rPr>
              <a:t>За подмерки </a:t>
            </a:r>
            <a:r>
              <a:rPr lang="bg-BG" sz="1400" b="1" smtClean="0">
                <a:solidFill>
                  <a:srgbClr val="000000"/>
                </a:solidFill>
              </a:rPr>
              <a:t>4.1 и 4.2 </a:t>
            </a:r>
            <a:r>
              <a:rPr lang="bg-BG" sz="1400" smtClean="0">
                <a:solidFill>
                  <a:srgbClr val="000000"/>
                </a:solidFill>
              </a:rPr>
              <a:t>интензитета на финансовата помощ е в размер на 50 % от одобрените разходи, в определени случай, финансовата помощ може да достигне до максимум 90 % от размера на одобрените разходи. </a:t>
            </a:r>
          </a:p>
          <a:p>
            <a:pPr marL="0" indent="0" algn="just">
              <a:buClr>
                <a:srgbClr val="94C600"/>
              </a:buClr>
              <a:buFont typeface="Symbol" pitchFamily="18" charset="2"/>
              <a:buNone/>
            </a:pPr>
            <a:r>
              <a:rPr lang="bg-BG" sz="1400" smtClean="0">
                <a:solidFill>
                  <a:srgbClr val="000000"/>
                </a:solidFill>
              </a:rPr>
              <a:t>За подмерки </a:t>
            </a:r>
            <a:r>
              <a:rPr lang="bg-BG" sz="1400" b="1" smtClean="0">
                <a:solidFill>
                  <a:srgbClr val="000000"/>
                </a:solidFill>
              </a:rPr>
              <a:t>4.3 и 4.4 </a:t>
            </a:r>
            <a:r>
              <a:rPr lang="bg-BG" sz="1400" smtClean="0">
                <a:solidFill>
                  <a:srgbClr val="000000"/>
                </a:solidFill>
              </a:rPr>
              <a:t>финансовата помощ е в размер на 100 % от одобрените разходи.</a:t>
            </a:r>
          </a:p>
          <a:p>
            <a:pPr marL="0" indent="0">
              <a:buClr>
                <a:srgbClr val="94C600"/>
              </a:buClr>
              <a:buFont typeface="Symbol" pitchFamily="18" charset="2"/>
              <a:buNone/>
            </a:pPr>
            <a:r>
              <a:rPr lang="bg-BG" sz="2000" b="1" smtClean="0">
                <a:solidFill>
                  <a:srgbClr val="000000"/>
                </a:solidFill>
              </a:rPr>
              <a:t>Очакван резултат:</a:t>
            </a:r>
            <a:endParaRPr lang="en-US" sz="2000" b="1" smtClean="0">
              <a:solidFill>
                <a:srgbClr val="000000"/>
              </a:solidFill>
            </a:endParaRPr>
          </a:p>
          <a:p>
            <a:pPr marL="0" indent="0" algn="just">
              <a:buClr>
                <a:srgbClr val="94C600"/>
              </a:buClr>
              <a:buFont typeface="Symbol" pitchFamily="18" charset="2"/>
              <a:buNone/>
            </a:pPr>
            <a:r>
              <a:rPr lang="bg-BG" sz="1400" smtClean="0">
                <a:solidFill>
                  <a:srgbClr val="000000"/>
                </a:solidFill>
              </a:rPr>
              <a:t>3550 земеделски производители да получат подкрепа за инвестиции в техните стопанства.</a:t>
            </a:r>
          </a:p>
          <a:p>
            <a:pPr marL="0" indent="0" algn="just">
              <a:buClr>
                <a:srgbClr val="94C600"/>
              </a:buClr>
              <a:buFont typeface="Symbol" pitchFamily="18" charset="2"/>
              <a:buNone/>
            </a:pPr>
            <a:r>
              <a:rPr lang="bg-BG" sz="1400" smtClean="0">
                <a:solidFill>
                  <a:srgbClr val="000000"/>
                </a:solidFill>
              </a:rPr>
              <a:t>610 предприятия от ХВП да бъдат подпомогнати за инвестиции, свързани с добавяне на стойност към произвежданата продукция, в това число инвестиции, свързани с подобряване на енергийната ефективност. </a:t>
            </a:r>
          </a:p>
          <a:p>
            <a:pPr marL="0" indent="0" algn="just">
              <a:buClr>
                <a:srgbClr val="94C600"/>
              </a:buClr>
              <a:buFont typeface="Symbol" pitchFamily="18" charset="2"/>
              <a:buNone/>
            </a:pPr>
            <a:r>
              <a:rPr lang="bg-BG" sz="1400" smtClean="0">
                <a:solidFill>
                  <a:srgbClr val="000000"/>
                </a:solidFill>
              </a:rPr>
              <a:t>56 000 ХА да бъдат обхванати от напояване,  осигурено чрез изграждане на нови или реконструиране на стари напоителни съоръжения.</a:t>
            </a:r>
          </a:p>
          <a:p>
            <a:pPr marL="0" indent="0" algn="just">
              <a:buFont typeface="Symbol" pitchFamily="18" charset="2"/>
              <a:buNone/>
            </a:pPr>
            <a:endParaRPr lang="bg-BG" sz="1600" b="1"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313" y="1428750"/>
            <a:ext cx="8569325" cy="4752975"/>
          </a:xfrm>
        </p:spPr>
        <p:txBody>
          <a:bodyPr/>
          <a:lstStyle/>
          <a:p>
            <a:pPr marL="0" indent="0">
              <a:lnSpc>
                <a:spcPct val="150000"/>
              </a:lnSpc>
              <a:buFont typeface="Symbol" pitchFamily="18" charset="2"/>
              <a:buNone/>
              <a:defRPr/>
            </a:pPr>
            <a:r>
              <a:rPr lang="bg-BG" sz="1800" b="1" i="1" dirty="0" smtClean="0">
                <a:solidFill>
                  <a:schemeClr val="tx1"/>
                </a:solidFill>
                <a:latin typeface="Arial" panose="020B0604020202020204" pitchFamily="34" charset="0"/>
                <a:cs typeface="Arial" panose="020B0604020202020204" pitchFamily="34" charset="0"/>
              </a:rPr>
              <a:t>	</a:t>
            </a:r>
          </a:p>
          <a:p>
            <a:pPr marL="0" indent="0">
              <a:lnSpc>
                <a:spcPct val="150000"/>
              </a:lnSpc>
              <a:buFont typeface="Symbol" pitchFamily="18" charset="2"/>
              <a:buNone/>
              <a:defRPr/>
            </a:pPr>
            <a:r>
              <a:rPr lang="bg-BG" sz="1800" b="1" i="1" u="sng" dirty="0" smtClean="0">
                <a:solidFill>
                  <a:schemeClr val="tx1"/>
                </a:solidFill>
                <a:latin typeface="Arial" panose="020B0604020202020204" pitchFamily="34" charset="0"/>
                <a:cs typeface="Arial" panose="020B0604020202020204" pitchFamily="34" charset="0"/>
              </a:rPr>
              <a:t>Тип подкрепа</a:t>
            </a:r>
          </a:p>
          <a:p>
            <a:pPr marL="0" indent="0">
              <a:lnSpc>
                <a:spcPct val="150000"/>
              </a:lnSpc>
              <a:buFont typeface="Symbol" pitchFamily="18" charset="2"/>
              <a:buNone/>
              <a:defRPr/>
            </a:pPr>
            <a:r>
              <a:rPr lang="bg-BG" sz="1800" b="1" i="1" dirty="0" smtClean="0">
                <a:solidFill>
                  <a:schemeClr val="tx1"/>
                </a:solidFill>
                <a:latin typeface="Arial" panose="020B0604020202020204" pitchFamily="34" charset="0"/>
                <a:cs typeface="Arial" panose="020B0604020202020204" pitchFamily="34" charset="0"/>
              </a:rPr>
              <a:t>Курсове </a:t>
            </a:r>
            <a:r>
              <a:rPr lang="bg-BG" sz="1800" b="1" i="1" dirty="0">
                <a:solidFill>
                  <a:schemeClr val="tx1"/>
                </a:solidFill>
                <a:latin typeface="Arial" panose="020B0604020202020204" pitchFamily="34" charset="0"/>
                <a:cs typeface="Arial" panose="020B0604020202020204" pitchFamily="34" charset="0"/>
              </a:rPr>
              <a:t>за </a:t>
            </a:r>
            <a:r>
              <a:rPr lang="bg-BG" sz="1800" b="1" i="1" dirty="0" smtClean="0">
                <a:solidFill>
                  <a:schemeClr val="tx1"/>
                </a:solidFill>
                <a:latin typeface="Arial" panose="020B0604020202020204" pitchFamily="34" charset="0"/>
                <a:cs typeface="Arial" panose="020B0604020202020204" pitchFamily="34" charset="0"/>
              </a:rPr>
              <a:t>обучение</a:t>
            </a:r>
            <a:r>
              <a:rPr lang="en-US" sz="1800" b="1" i="1" dirty="0" smtClean="0">
                <a:solidFill>
                  <a:schemeClr val="tx1"/>
                </a:solidFill>
                <a:latin typeface="Arial" panose="020B0604020202020204" pitchFamily="34" charset="0"/>
                <a:cs typeface="Arial" panose="020B0604020202020204" pitchFamily="34" charset="0"/>
              </a:rPr>
              <a:t> </a:t>
            </a:r>
          </a:p>
          <a:p>
            <a:pPr>
              <a:buFont typeface="Wingdings" pitchFamily="2" charset="2"/>
              <a:buChar char="q"/>
              <a:defRPr/>
            </a:pPr>
            <a:r>
              <a:rPr lang="bg-BG" sz="1800" b="1" dirty="0" smtClean="0">
                <a:solidFill>
                  <a:schemeClr val="tx1"/>
                </a:solidFill>
                <a:latin typeface="Arial" panose="020B0604020202020204" pitchFamily="34" charset="0"/>
                <a:cs typeface="Arial" panose="020B0604020202020204" pitchFamily="34" charset="0"/>
              </a:rPr>
              <a:t>краткосрочни - </a:t>
            </a:r>
            <a:r>
              <a:rPr lang="bg-BG" sz="1800" b="1" dirty="0">
                <a:solidFill>
                  <a:schemeClr val="tx1"/>
                </a:solidFill>
                <a:latin typeface="Arial" panose="020B0604020202020204" pitchFamily="34" charset="0"/>
                <a:cs typeface="Arial" panose="020B0604020202020204" pitchFamily="34" charset="0"/>
              </a:rPr>
              <a:t>30 учебни </a:t>
            </a:r>
            <a:r>
              <a:rPr lang="bg-BG" sz="1800" b="1" dirty="0" smtClean="0">
                <a:solidFill>
                  <a:schemeClr val="tx1"/>
                </a:solidFill>
                <a:latin typeface="Arial" panose="020B0604020202020204" pitchFamily="34" charset="0"/>
                <a:cs typeface="Arial" panose="020B0604020202020204" pitchFamily="34" charset="0"/>
              </a:rPr>
              <a:t>часа; </a:t>
            </a:r>
            <a:endParaRPr lang="en-US" sz="1800" b="1" dirty="0" smtClean="0">
              <a:solidFill>
                <a:schemeClr val="tx1"/>
              </a:solidFill>
              <a:latin typeface="Arial" panose="020B0604020202020204" pitchFamily="34" charset="0"/>
              <a:cs typeface="Arial" panose="020B0604020202020204" pitchFamily="34" charset="0"/>
            </a:endParaRPr>
          </a:p>
          <a:p>
            <a:pPr>
              <a:buFont typeface="Wingdings" pitchFamily="2" charset="2"/>
              <a:buChar char="q"/>
              <a:defRPr/>
            </a:pPr>
            <a:r>
              <a:rPr lang="bg-BG" sz="1800" b="1" dirty="0" smtClean="0">
                <a:solidFill>
                  <a:schemeClr val="tx1"/>
                </a:solidFill>
                <a:latin typeface="Arial" panose="020B0604020202020204" pitchFamily="34" charset="0"/>
                <a:cs typeface="Arial" panose="020B0604020202020204" pitchFamily="34" charset="0"/>
              </a:rPr>
              <a:t>дългосрочни - </a:t>
            </a:r>
            <a:r>
              <a:rPr lang="bg-BG" sz="1800" b="1" dirty="0">
                <a:solidFill>
                  <a:schemeClr val="tx1"/>
                </a:solidFill>
                <a:latin typeface="Arial" panose="020B0604020202020204" pitchFamily="34" charset="0"/>
                <a:cs typeface="Arial" panose="020B0604020202020204" pitchFamily="34" charset="0"/>
              </a:rPr>
              <a:t>150 учебни </a:t>
            </a:r>
            <a:r>
              <a:rPr lang="bg-BG" sz="1800" b="1" dirty="0" smtClean="0">
                <a:solidFill>
                  <a:schemeClr val="tx1"/>
                </a:solidFill>
                <a:latin typeface="Arial" panose="020B0604020202020204" pitchFamily="34" charset="0"/>
                <a:cs typeface="Arial" panose="020B0604020202020204" pitchFamily="34" charset="0"/>
              </a:rPr>
              <a:t>часа; </a:t>
            </a:r>
            <a:endParaRPr lang="en-US" sz="1800" b="1" dirty="0" smtClean="0">
              <a:solidFill>
                <a:schemeClr val="tx1"/>
              </a:solidFill>
              <a:latin typeface="Arial" panose="020B0604020202020204" pitchFamily="34" charset="0"/>
              <a:cs typeface="Arial" panose="020B0604020202020204" pitchFamily="34" charset="0"/>
            </a:endParaRPr>
          </a:p>
          <a:p>
            <a:pPr>
              <a:buFont typeface="Wingdings" pitchFamily="2" charset="2"/>
              <a:buChar char="q"/>
              <a:defRPr/>
            </a:pPr>
            <a:r>
              <a:rPr lang="bg-BG" sz="1800" b="1" dirty="0" smtClean="0">
                <a:solidFill>
                  <a:schemeClr val="tx1"/>
                </a:solidFill>
                <a:latin typeface="Arial" panose="020B0604020202020204" pitchFamily="34" charset="0"/>
                <a:cs typeface="Arial" panose="020B0604020202020204" pitchFamily="34" charset="0"/>
              </a:rPr>
              <a:t>специализирани  - 100 учебни </a:t>
            </a:r>
            <a:r>
              <a:rPr lang="bg-BG" sz="1800" b="1" dirty="0">
                <a:solidFill>
                  <a:schemeClr val="tx1"/>
                </a:solidFill>
                <a:latin typeface="Arial" panose="020B0604020202020204" pitchFamily="34" charset="0"/>
                <a:cs typeface="Arial" panose="020B0604020202020204" pitchFamily="34" charset="0"/>
              </a:rPr>
              <a:t>часа за придобиване на правоспособност за работа със земеделска и горска техника. </a:t>
            </a:r>
            <a:endParaRPr lang="bg-BG" sz="1800" b="1" i="1" u="sng" dirty="0" smtClean="0">
              <a:solidFill>
                <a:schemeClr val="tx1"/>
              </a:solidFill>
              <a:latin typeface="Arial" panose="020B0604020202020204" pitchFamily="34" charset="0"/>
              <a:cs typeface="Arial" panose="020B0604020202020204" pitchFamily="34" charset="0"/>
            </a:endParaRPr>
          </a:p>
          <a:p>
            <a:pPr marL="0" indent="0">
              <a:lnSpc>
                <a:spcPct val="150000"/>
              </a:lnSpc>
              <a:buFont typeface="Symbol" pitchFamily="18" charset="2"/>
              <a:buNone/>
              <a:defRPr/>
            </a:pPr>
            <a:r>
              <a:rPr lang="bg-BG" sz="1800" b="1" i="1" dirty="0" smtClean="0">
                <a:solidFill>
                  <a:schemeClr val="tx1"/>
                </a:solidFill>
                <a:latin typeface="Arial" panose="020B0604020202020204" pitchFamily="34" charset="0"/>
                <a:cs typeface="Arial" panose="020B0604020202020204" pitchFamily="34" charset="0"/>
              </a:rPr>
              <a:t>Семинари </a:t>
            </a:r>
            <a:endParaRPr lang="en-US" sz="1800" b="1" i="1" dirty="0" smtClean="0">
              <a:solidFill>
                <a:schemeClr val="tx1"/>
              </a:solidFill>
              <a:latin typeface="Arial" panose="020B0604020202020204" pitchFamily="34" charset="0"/>
              <a:cs typeface="Arial" panose="020B0604020202020204" pitchFamily="34" charset="0"/>
            </a:endParaRPr>
          </a:p>
          <a:p>
            <a:pPr>
              <a:buFont typeface="Wingdings" pitchFamily="2" charset="2"/>
              <a:buChar char="q"/>
              <a:defRPr/>
            </a:pPr>
            <a:r>
              <a:rPr lang="bg-BG" sz="1800" b="1" dirty="0" smtClean="0">
                <a:solidFill>
                  <a:schemeClr val="tx1"/>
                </a:solidFill>
                <a:latin typeface="Arial" panose="020B0604020202020204" pitchFamily="34" charset="0"/>
                <a:cs typeface="Arial" panose="020B0604020202020204" pitchFamily="34" charset="0"/>
              </a:rPr>
              <a:t>6 </a:t>
            </a:r>
            <a:r>
              <a:rPr lang="bg-BG" sz="1800" b="1" dirty="0">
                <a:solidFill>
                  <a:schemeClr val="tx1"/>
                </a:solidFill>
                <a:latin typeface="Arial" panose="020B0604020202020204" pitchFamily="34" charset="0"/>
                <a:cs typeface="Arial" panose="020B0604020202020204" pitchFamily="34" charset="0"/>
              </a:rPr>
              <a:t>учебни </a:t>
            </a:r>
            <a:r>
              <a:rPr lang="bg-BG" sz="1800" b="1" dirty="0" smtClean="0">
                <a:solidFill>
                  <a:schemeClr val="tx1"/>
                </a:solidFill>
                <a:latin typeface="Arial" panose="020B0604020202020204" pitchFamily="34" charset="0"/>
                <a:cs typeface="Arial" panose="020B0604020202020204" pitchFamily="34" charset="0"/>
              </a:rPr>
              <a:t>часа; </a:t>
            </a:r>
            <a:endParaRPr lang="en-US" sz="1800" b="1" dirty="0" smtClean="0">
              <a:solidFill>
                <a:schemeClr val="tx1"/>
              </a:solidFill>
              <a:latin typeface="Arial" panose="020B0604020202020204" pitchFamily="34" charset="0"/>
              <a:cs typeface="Arial" panose="020B0604020202020204" pitchFamily="34" charset="0"/>
            </a:endParaRPr>
          </a:p>
          <a:p>
            <a:pPr>
              <a:buFont typeface="Wingdings" pitchFamily="2" charset="2"/>
              <a:buChar char="q"/>
              <a:defRPr/>
            </a:pPr>
            <a:r>
              <a:rPr lang="bg-BG" sz="1800" b="1" dirty="0" smtClean="0">
                <a:solidFill>
                  <a:schemeClr val="tx1"/>
                </a:solidFill>
                <a:latin typeface="Arial" panose="020B0604020202020204" pitchFamily="34" charset="0"/>
                <a:cs typeface="Arial" panose="020B0604020202020204" pitchFamily="34" charset="0"/>
              </a:rPr>
              <a:t>8 </a:t>
            </a:r>
            <a:r>
              <a:rPr lang="bg-BG" sz="1800" b="1" dirty="0">
                <a:solidFill>
                  <a:schemeClr val="tx1"/>
                </a:solidFill>
                <a:latin typeface="Arial" panose="020B0604020202020204" pitchFamily="34" charset="0"/>
                <a:cs typeface="Arial" panose="020B0604020202020204" pitchFamily="34" charset="0"/>
              </a:rPr>
              <a:t>учебни </a:t>
            </a:r>
            <a:r>
              <a:rPr lang="bg-BG" sz="1800" b="1" dirty="0" smtClean="0">
                <a:solidFill>
                  <a:schemeClr val="tx1"/>
                </a:solidFill>
                <a:latin typeface="Arial" panose="020B0604020202020204" pitchFamily="34" charset="0"/>
                <a:cs typeface="Arial" panose="020B0604020202020204" pitchFamily="34" charset="0"/>
              </a:rPr>
              <a:t>часа; </a:t>
            </a:r>
            <a:endParaRPr lang="en-US" sz="1800" b="1" dirty="0" smtClean="0">
              <a:solidFill>
                <a:schemeClr val="tx1"/>
              </a:solidFill>
              <a:latin typeface="Arial" panose="020B0604020202020204" pitchFamily="34" charset="0"/>
              <a:cs typeface="Arial" panose="020B0604020202020204" pitchFamily="34" charset="0"/>
            </a:endParaRPr>
          </a:p>
          <a:p>
            <a:pPr>
              <a:buFont typeface="Wingdings" pitchFamily="2" charset="2"/>
              <a:buChar char="q"/>
              <a:defRPr/>
            </a:pPr>
            <a:r>
              <a:rPr lang="bg-BG" sz="1800" b="1" dirty="0" smtClean="0">
                <a:solidFill>
                  <a:schemeClr val="tx1"/>
                </a:solidFill>
                <a:latin typeface="Arial" panose="020B0604020202020204" pitchFamily="34" charset="0"/>
                <a:cs typeface="Arial" panose="020B0604020202020204" pitchFamily="34" charset="0"/>
              </a:rPr>
              <a:t>18 </a:t>
            </a:r>
            <a:r>
              <a:rPr lang="bg-BG" sz="1800" b="1" dirty="0">
                <a:solidFill>
                  <a:schemeClr val="tx1"/>
                </a:solidFill>
                <a:latin typeface="Arial" panose="020B0604020202020204" pitchFamily="34" charset="0"/>
                <a:cs typeface="Arial" panose="020B0604020202020204" pitchFamily="34" charset="0"/>
              </a:rPr>
              <a:t>учебни </a:t>
            </a:r>
            <a:r>
              <a:rPr lang="bg-BG" sz="1800" b="1" dirty="0" smtClean="0">
                <a:solidFill>
                  <a:schemeClr val="tx1"/>
                </a:solidFill>
                <a:latin typeface="Arial" panose="020B0604020202020204" pitchFamily="34" charset="0"/>
                <a:cs typeface="Arial" panose="020B0604020202020204" pitchFamily="34" charset="0"/>
              </a:rPr>
              <a:t>часа </a:t>
            </a:r>
            <a:endParaRPr lang="bg-BG" sz="1800" b="1" dirty="0">
              <a:solidFill>
                <a:schemeClr val="tx1"/>
              </a:solidFill>
              <a:latin typeface="Arial" panose="020B0604020202020204" pitchFamily="34" charset="0"/>
              <a:cs typeface="Arial" panose="020B0604020202020204" pitchFamily="34" charset="0"/>
            </a:endParaRPr>
          </a:p>
          <a:p>
            <a:pPr marL="303213" lvl="1" indent="0">
              <a:buFont typeface="Symbol" pitchFamily="18" charset="2"/>
              <a:buNone/>
              <a:defRPr/>
            </a:pPr>
            <a:endParaRPr lang="bg-BG" sz="1800"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p:txBody>
          <a:bodyPr/>
          <a:lstStyle/>
          <a:p>
            <a:pPr lvl="1">
              <a:defRPr/>
            </a:pPr>
            <a:r>
              <a:rPr lang="bg-BG"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1 ТРАНСФЕР НА ЗНАНИЯ И ДЕЙСТВИЯ ПО ОСВЕДОМЯВАНЕ</a:t>
            </a:r>
            <a:r>
              <a:rPr lang="en-US" sz="2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1.</a:t>
            </a:r>
            <a:r>
              <a:rPr lang="bg-BG" sz="1600" b="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r>
              <a:rPr lang="bg-BG"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ПРОФЕСИОНАЛНО ОБУЧЕНИЕ И ПРИДОБИВАНЕ НА УМЕНИЯ  </a:t>
            </a:r>
            <a:r>
              <a:rPr lang="en-US" sz="1600" b="1" u="sng" dirty="0">
                <a:solidFill>
                  <a:schemeClr val="accent4">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1600" b="1" u="sng" dirty="0">
                <a:solidFill>
                  <a:schemeClr val="accent4">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bg-BG"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484313"/>
            <a:ext cx="8569325" cy="4752975"/>
          </a:xfrm>
        </p:spPr>
        <p:txBody>
          <a:bodyPr/>
          <a:lstStyle/>
          <a:p>
            <a:pPr marL="303213" lvl="1" indent="0" algn="ctr">
              <a:buFont typeface="Symbol" pitchFamily="18" charset="2"/>
              <a:buNone/>
              <a:defRPr/>
            </a:pPr>
            <a:endParaRPr lang="en-US" sz="1800" b="1" i="1" u="sng" dirty="0" smtClean="0">
              <a:solidFill>
                <a:schemeClr val="tx1"/>
              </a:solidFill>
              <a:latin typeface="Arial" panose="020B0604020202020204" pitchFamily="34" charset="0"/>
              <a:cs typeface="Arial" panose="020B0604020202020204" pitchFamily="34" charset="0"/>
            </a:endParaRPr>
          </a:p>
          <a:p>
            <a:pPr marL="303213" lvl="1" indent="0" algn="just">
              <a:buFont typeface="Symbol" pitchFamily="18" charset="2"/>
              <a:buNone/>
              <a:defRPr/>
            </a:pPr>
            <a:r>
              <a:rPr lang="bg-BG" sz="1800" b="1" i="1" u="sng" dirty="0" smtClean="0">
                <a:solidFill>
                  <a:schemeClr val="tx1"/>
                </a:solidFill>
                <a:latin typeface="Arial" panose="020B0604020202020204" pitchFamily="34" charset="0"/>
                <a:cs typeface="Arial" panose="020B0604020202020204" pitchFamily="34" charset="0"/>
              </a:rPr>
              <a:t>Допустими разходи</a:t>
            </a:r>
          </a:p>
          <a:p>
            <a:pPr algn="just">
              <a:buFont typeface="Symbol" pitchFamily="18" charset="2"/>
              <a:buBlip>
                <a:blip r:embed="rId2"/>
              </a:buBlip>
              <a:defRPr/>
            </a:pPr>
            <a:r>
              <a:rPr lang="bg-BG" sz="1800" b="1" dirty="0" smtClean="0">
                <a:solidFill>
                  <a:schemeClr val="tx1"/>
                </a:solidFill>
                <a:latin typeface="Arial" panose="020B0604020202020204" pitchFamily="34" charset="0"/>
                <a:cs typeface="Arial" panose="020B0604020202020204" pitchFamily="34" charset="0"/>
              </a:rPr>
              <a:t>Разходи </a:t>
            </a:r>
            <a:r>
              <a:rPr lang="bg-BG" sz="1800" b="1" dirty="0">
                <a:solidFill>
                  <a:schemeClr val="tx1"/>
                </a:solidFill>
                <a:latin typeface="Arial" panose="020B0604020202020204" pitchFamily="34" charset="0"/>
                <a:cs typeface="Arial" panose="020B0604020202020204" pitchFamily="34" charset="0"/>
              </a:rPr>
              <a:t>за организирането и предоставянето на </a:t>
            </a:r>
            <a:r>
              <a:rPr lang="bg-BG" sz="1800" b="1" dirty="0" smtClean="0">
                <a:solidFill>
                  <a:schemeClr val="tx1"/>
                </a:solidFill>
                <a:latin typeface="Arial" panose="020B0604020202020204" pitchFamily="34" charset="0"/>
                <a:cs typeface="Arial" panose="020B0604020202020204" pitchFamily="34" charset="0"/>
              </a:rPr>
              <a:t>обучението;</a:t>
            </a:r>
            <a:r>
              <a:rPr lang="bg-BG" sz="1800" b="1" dirty="0" smtClean="0">
                <a:solidFill>
                  <a:schemeClr val="tx1"/>
                </a:solidFill>
              </a:rPr>
              <a:t> </a:t>
            </a:r>
          </a:p>
          <a:p>
            <a:pPr algn="just">
              <a:buFont typeface="Symbol" pitchFamily="18" charset="2"/>
              <a:buBlip>
                <a:blip r:embed="rId2"/>
              </a:buBlip>
              <a:defRPr/>
            </a:pPr>
            <a:r>
              <a:rPr lang="bg-BG" sz="1800" b="1" dirty="0">
                <a:solidFill>
                  <a:schemeClr val="tx1"/>
                </a:solidFill>
                <a:latin typeface="Arial" panose="020B0604020202020204" pitchFamily="34" charset="0"/>
                <a:cs typeface="Arial" panose="020B0604020202020204" pitchFamily="34" charset="0"/>
              </a:rPr>
              <a:t>Разходи за път, настаняване и дневните командировъчни на участниците в </a:t>
            </a:r>
            <a:r>
              <a:rPr lang="bg-BG" sz="1800" b="1" dirty="0" smtClean="0">
                <a:solidFill>
                  <a:schemeClr val="tx1"/>
                </a:solidFill>
                <a:latin typeface="Arial" panose="020B0604020202020204" pitchFamily="34" charset="0"/>
                <a:cs typeface="Arial" panose="020B0604020202020204" pitchFamily="34" charset="0"/>
              </a:rPr>
              <a:t>обучението. </a:t>
            </a:r>
            <a:endParaRPr lang="bg-BG" sz="1800" b="1" i="1" u="sng"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r>
              <a:rPr lang="bg-BG" sz="1800" b="1" i="1" u="sng" dirty="0" smtClean="0">
                <a:solidFill>
                  <a:schemeClr val="tx1"/>
                </a:solidFill>
                <a:latin typeface="Arial" panose="020B0604020202020204" pitchFamily="34" charset="0"/>
                <a:cs typeface="Arial" panose="020B0604020202020204" pitchFamily="34" charset="0"/>
              </a:rPr>
              <a:t>Система </a:t>
            </a:r>
            <a:r>
              <a:rPr lang="bg-BG" sz="1800" b="1" i="1" u="sng" dirty="0">
                <a:solidFill>
                  <a:schemeClr val="tx1"/>
                </a:solidFill>
                <a:latin typeface="Arial" panose="020B0604020202020204" pitchFamily="34" charset="0"/>
                <a:cs typeface="Arial" panose="020B0604020202020204" pitchFamily="34" charset="0"/>
              </a:rPr>
              <a:t>на </a:t>
            </a:r>
            <a:r>
              <a:rPr lang="bg-BG" sz="1800" b="1" i="1" u="sng" dirty="0" smtClean="0">
                <a:solidFill>
                  <a:schemeClr val="tx1"/>
                </a:solidFill>
                <a:latin typeface="Arial" panose="020B0604020202020204" pitchFamily="34" charset="0"/>
                <a:cs typeface="Arial" panose="020B0604020202020204" pitchFamily="34" charset="0"/>
              </a:rPr>
              <a:t>ваучери</a:t>
            </a:r>
            <a:endParaRPr lang="bg-BG" sz="18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r>
              <a:rPr lang="bg-BG" sz="1800" b="1" dirty="0" smtClean="0">
                <a:solidFill>
                  <a:schemeClr val="tx1"/>
                </a:solidFill>
                <a:latin typeface="Arial" panose="020B0604020202020204" pitchFamily="34" charset="0"/>
                <a:cs typeface="Arial" panose="020B0604020202020204" pitchFamily="34" charset="0"/>
              </a:rPr>
              <a:t>Ваучерите </a:t>
            </a:r>
            <a:r>
              <a:rPr lang="bg-BG" sz="1800" b="1" dirty="0">
                <a:solidFill>
                  <a:schemeClr val="tx1"/>
                </a:solidFill>
                <a:latin typeface="Arial" panose="020B0604020202020204" pitchFamily="34" charset="0"/>
                <a:cs typeface="Arial" panose="020B0604020202020204" pitchFamily="34" charset="0"/>
              </a:rPr>
              <a:t>ще бъдат за всяка допустима дейност по </a:t>
            </a:r>
            <a:r>
              <a:rPr lang="bg-BG" sz="1800" b="1" dirty="0" err="1">
                <a:solidFill>
                  <a:schemeClr val="tx1"/>
                </a:solidFill>
                <a:latin typeface="Arial" panose="020B0604020202020204" pitchFamily="34" charset="0"/>
                <a:cs typeface="Arial" panose="020B0604020202020204" pitchFamily="34" charset="0"/>
              </a:rPr>
              <a:t>подмярка</a:t>
            </a:r>
            <a:r>
              <a:rPr lang="bg-BG" sz="1800" b="1" dirty="0">
                <a:solidFill>
                  <a:schemeClr val="tx1"/>
                </a:solidFill>
                <a:latin typeface="Arial" panose="020B0604020202020204" pitchFamily="34" charset="0"/>
                <a:cs typeface="Arial" panose="020B0604020202020204" pitchFamily="34" charset="0"/>
              </a:rPr>
              <a:t> 1.</a:t>
            </a:r>
            <a:r>
              <a:rPr lang="bg-BG" sz="1800" b="1" dirty="0" err="1">
                <a:solidFill>
                  <a:schemeClr val="tx1"/>
                </a:solidFill>
                <a:latin typeface="Arial" panose="020B0604020202020204" pitchFamily="34" charset="0"/>
                <a:cs typeface="Arial" panose="020B0604020202020204" pitchFamily="34" charset="0"/>
              </a:rPr>
              <a:t>1</a:t>
            </a:r>
            <a:r>
              <a:rPr lang="bg-BG" sz="1800" b="1" dirty="0">
                <a:solidFill>
                  <a:schemeClr val="tx1"/>
                </a:solidFill>
                <a:latin typeface="Arial" panose="020B0604020202020204" pitchFamily="34" charset="0"/>
                <a:cs typeface="Arial" panose="020B0604020202020204" pitchFamily="34" charset="0"/>
              </a:rPr>
              <a:t>. както следва</a:t>
            </a:r>
            <a:r>
              <a:rPr lang="bg-BG" sz="1800" b="1" dirty="0" smtClean="0">
                <a:solidFill>
                  <a:schemeClr val="tx1"/>
                </a:solidFill>
                <a:latin typeface="Arial" panose="020B0604020202020204" pitchFamily="34" charset="0"/>
                <a:cs typeface="Arial" panose="020B0604020202020204" pitchFamily="34" charset="0"/>
              </a:rPr>
              <a:t>:</a:t>
            </a:r>
          </a:p>
          <a:p>
            <a:pPr algn="just">
              <a:buFont typeface="Symbol" pitchFamily="18" charset="2"/>
              <a:buBlip>
                <a:blip r:embed="rId3"/>
              </a:buBlip>
              <a:defRPr/>
            </a:pPr>
            <a:r>
              <a:rPr lang="bg-BG" sz="1800" b="1" dirty="0" smtClean="0">
                <a:solidFill>
                  <a:schemeClr val="tx1"/>
                </a:solidFill>
                <a:latin typeface="Arial" panose="020B0604020202020204" pitchFamily="34" charset="0"/>
                <a:cs typeface="Arial" panose="020B0604020202020204" pitchFamily="34" charset="0"/>
              </a:rPr>
              <a:t>за </a:t>
            </a:r>
            <a:r>
              <a:rPr lang="bg-BG" sz="1800" b="1" dirty="0">
                <a:solidFill>
                  <a:schemeClr val="tx1"/>
                </a:solidFill>
                <a:latin typeface="Arial" panose="020B0604020202020204" pitchFamily="34" charset="0"/>
                <a:cs typeface="Arial" panose="020B0604020202020204" pitchFamily="34" charset="0"/>
              </a:rPr>
              <a:t>курс с продължителност 30 </a:t>
            </a:r>
            <a:r>
              <a:rPr lang="bg-BG" sz="1800" b="1" dirty="0" smtClean="0">
                <a:solidFill>
                  <a:schemeClr val="tx1"/>
                </a:solidFill>
                <a:latin typeface="Arial" panose="020B0604020202020204" pitchFamily="34" charset="0"/>
                <a:cs typeface="Arial" panose="020B0604020202020204" pitchFamily="34" charset="0"/>
              </a:rPr>
              <a:t>часа; </a:t>
            </a:r>
          </a:p>
          <a:p>
            <a:pPr algn="just">
              <a:buFont typeface="Symbol" pitchFamily="18" charset="2"/>
              <a:buBlip>
                <a:blip r:embed="rId3"/>
              </a:buBlip>
              <a:defRPr/>
            </a:pPr>
            <a:r>
              <a:rPr lang="bg-BG" sz="1800" b="1" dirty="0" smtClean="0">
                <a:solidFill>
                  <a:schemeClr val="tx1"/>
                </a:solidFill>
                <a:latin typeface="Arial" panose="020B0604020202020204" pitchFamily="34" charset="0"/>
                <a:cs typeface="Arial" panose="020B0604020202020204" pitchFamily="34" charset="0"/>
              </a:rPr>
              <a:t>за </a:t>
            </a:r>
            <a:r>
              <a:rPr lang="bg-BG" sz="1800" b="1" dirty="0">
                <a:solidFill>
                  <a:schemeClr val="tx1"/>
                </a:solidFill>
                <a:latin typeface="Arial" panose="020B0604020202020204" pitchFamily="34" charset="0"/>
                <a:cs typeface="Arial" panose="020B0604020202020204" pitchFamily="34" charset="0"/>
              </a:rPr>
              <a:t>курс с продължителност 150 </a:t>
            </a:r>
            <a:r>
              <a:rPr lang="bg-BG" sz="1800" b="1" dirty="0" smtClean="0">
                <a:solidFill>
                  <a:schemeClr val="tx1"/>
                </a:solidFill>
                <a:latin typeface="Arial" panose="020B0604020202020204" pitchFamily="34" charset="0"/>
                <a:cs typeface="Arial" panose="020B0604020202020204" pitchFamily="34" charset="0"/>
              </a:rPr>
              <a:t>часа; </a:t>
            </a:r>
          </a:p>
          <a:p>
            <a:pPr algn="just">
              <a:buFont typeface="Symbol" pitchFamily="18" charset="2"/>
              <a:buBlip>
                <a:blip r:embed="rId3"/>
              </a:buBlip>
              <a:defRPr/>
            </a:pPr>
            <a:r>
              <a:rPr lang="bg-BG" sz="1800" b="1" dirty="0" smtClean="0">
                <a:solidFill>
                  <a:schemeClr val="tx1"/>
                </a:solidFill>
                <a:latin typeface="Arial" panose="020B0604020202020204" pitchFamily="34" charset="0"/>
                <a:cs typeface="Arial" panose="020B0604020202020204" pitchFamily="34" charset="0"/>
              </a:rPr>
              <a:t>за </a:t>
            </a:r>
            <a:r>
              <a:rPr lang="bg-BG" sz="1800" b="1" dirty="0">
                <a:solidFill>
                  <a:schemeClr val="tx1"/>
                </a:solidFill>
                <a:latin typeface="Arial" panose="020B0604020202020204" pitchFamily="34" charset="0"/>
                <a:cs typeface="Arial" panose="020B0604020202020204" pitchFamily="34" charset="0"/>
              </a:rPr>
              <a:t>специализиран курс с продължителност 100 </a:t>
            </a:r>
            <a:r>
              <a:rPr lang="bg-BG" sz="1800" b="1" dirty="0" smtClean="0">
                <a:solidFill>
                  <a:schemeClr val="tx1"/>
                </a:solidFill>
                <a:latin typeface="Arial" panose="020B0604020202020204" pitchFamily="34" charset="0"/>
                <a:cs typeface="Arial" panose="020B0604020202020204" pitchFamily="34" charset="0"/>
              </a:rPr>
              <a:t>часа; </a:t>
            </a:r>
          </a:p>
          <a:p>
            <a:pPr algn="just">
              <a:buFont typeface="Symbol" pitchFamily="18" charset="2"/>
              <a:buBlip>
                <a:blip r:embed="rId3"/>
              </a:buBlip>
              <a:defRPr/>
            </a:pPr>
            <a:r>
              <a:rPr lang="bg-BG" sz="1800" b="1" dirty="0" smtClean="0">
                <a:solidFill>
                  <a:schemeClr val="tx1"/>
                </a:solidFill>
                <a:latin typeface="Arial" panose="020B0604020202020204" pitchFamily="34" charset="0"/>
                <a:cs typeface="Arial" panose="020B0604020202020204" pitchFamily="34" charset="0"/>
              </a:rPr>
              <a:t>за </a:t>
            </a:r>
            <a:r>
              <a:rPr lang="bg-BG" sz="1800" b="1" dirty="0">
                <a:solidFill>
                  <a:schemeClr val="tx1"/>
                </a:solidFill>
                <a:latin typeface="Arial" panose="020B0604020202020204" pitchFamily="34" charset="0"/>
                <a:cs typeface="Arial" panose="020B0604020202020204" pitchFamily="34" charset="0"/>
              </a:rPr>
              <a:t>семинар 6 </a:t>
            </a:r>
            <a:r>
              <a:rPr lang="bg-BG" sz="1800" b="1" dirty="0" smtClean="0">
                <a:solidFill>
                  <a:schemeClr val="tx1"/>
                </a:solidFill>
                <a:latin typeface="Arial" panose="020B0604020202020204" pitchFamily="34" charset="0"/>
                <a:cs typeface="Arial" panose="020B0604020202020204" pitchFamily="34" charset="0"/>
              </a:rPr>
              <a:t>часа; </a:t>
            </a:r>
          </a:p>
          <a:p>
            <a:pPr algn="just">
              <a:buFont typeface="Symbol" pitchFamily="18" charset="2"/>
              <a:buBlip>
                <a:blip r:embed="rId3"/>
              </a:buBlip>
              <a:defRPr/>
            </a:pPr>
            <a:r>
              <a:rPr lang="bg-BG" sz="1800" b="1" dirty="0" smtClean="0">
                <a:solidFill>
                  <a:schemeClr val="tx1"/>
                </a:solidFill>
                <a:latin typeface="Arial" panose="020B0604020202020204" pitchFamily="34" charset="0"/>
                <a:cs typeface="Arial" panose="020B0604020202020204" pitchFamily="34" charset="0"/>
              </a:rPr>
              <a:t>за </a:t>
            </a:r>
            <a:r>
              <a:rPr lang="bg-BG" sz="1800" b="1" dirty="0">
                <a:solidFill>
                  <a:schemeClr val="tx1"/>
                </a:solidFill>
                <a:latin typeface="Arial" panose="020B0604020202020204" pitchFamily="34" charset="0"/>
                <a:cs typeface="Arial" panose="020B0604020202020204" pitchFamily="34" charset="0"/>
              </a:rPr>
              <a:t>семинар 8 </a:t>
            </a:r>
            <a:r>
              <a:rPr lang="bg-BG" sz="1800" b="1" dirty="0" smtClean="0">
                <a:solidFill>
                  <a:schemeClr val="tx1"/>
                </a:solidFill>
                <a:latin typeface="Arial" panose="020B0604020202020204" pitchFamily="34" charset="0"/>
                <a:cs typeface="Arial" panose="020B0604020202020204" pitchFamily="34" charset="0"/>
              </a:rPr>
              <a:t>часа; </a:t>
            </a:r>
          </a:p>
          <a:p>
            <a:pPr algn="just">
              <a:buFont typeface="Symbol" pitchFamily="18" charset="2"/>
              <a:buBlip>
                <a:blip r:embed="rId3"/>
              </a:buBlip>
              <a:defRPr/>
            </a:pPr>
            <a:r>
              <a:rPr lang="bg-BG" sz="1800" b="1" dirty="0" smtClean="0">
                <a:solidFill>
                  <a:schemeClr val="tx1"/>
                </a:solidFill>
                <a:latin typeface="Arial" panose="020B0604020202020204" pitchFamily="34" charset="0"/>
                <a:cs typeface="Arial" panose="020B0604020202020204" pitchFamily="34" charset="0"/>
              </a:rPr>
              <a:t>за </a:t>
            </a:r>
            <a:r>
              <a:rPr lang="bg-BG" sz="1800" b="1" dirty="0">
                <a:solidFill>
                  <a:schemeClr val="tx1"/>
                </a:solidFill>
                <a:latin typeface="Arial" panose="020B0604020202020204" pitchFamily="34" charset="0"/>
                <a:cs typeface="Arial" panose="020B0604020202020204" pitchFamily="34" charset="0"/>
              </a:rPr>
              <a:t>семинар 18 </a:t>
            </a:r>
            <a:r>
              <a:rPr lang="bg-BG" sz="1800" b="1" dirty="0" smtClean="0">
                <a:solidFill>
                  <a:schemeClr val="tx1"/>
                </a:solidFill>
                <a:latin typeface="Arial" panose="020B0604020202020204" pitchFamily="34" charset="0"/>
                <a:cs typeface="Arial" panose="020B0604020202020204" pitchFamily="34" charset="0"/>
              </a:rPr>
              <a:t>часа. </a:t>
            </a: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dirty="0">
              <a:solidFill>
                <a:schemeClr val="tx1"/>
              </a:solidFill>
              <a:latin typeface="Arial" panose="020B0604020202020204" pitchFamily="34" charset="0"/>
              <a:cs typeface="Arial" panose="020B0604020202020204" pitchFamily="34" charset="0"/>
            </a:endParaRPr>
          </a:p>
          <a:p>
            <a:pPr marL="303213" lvl="1" indent="0">
              <a:buFont typeface="Symbol" pitchFamily="18" charset="2"/>
              <a:buNone/>
              <a:defRPr/>
            </a:pPr>
            <a:endParaRPr lang="bg-BG" sz="1800"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p:txBody>
          <a:bodyPr/>
          <a:lstStyle/>
          <a:p>
            <a:pPr lvl="1">
              <a:defRPr/>
            </a:pPr>
            <a:r>
              <a:rPr lang="bg-BG" sz="2000"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1 </a:t>
            </a:r>
            <a:r>
              <a:rPr lang="bg-BG"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ТРАНСФЕР НА ЗНАНИЯ И ДЕЙСТВИЯ ПО ОСВЕДОМЯВАНЕ</a:t>
            </a:r>
            <a:r>
              <a:rPr lang="en-US" sz="2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1.</a:t>
            </a:r>
            <a:r>
              <a:rPr lang="bg-BG" sz="1600" b="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r>
              <a:rPr lang="bg-BG"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ПРОФЕСИОНАЛНО ОБУЧЕНИЕ И ПРИДОБИВАНЕ НА УМЕНИЯ  </a:t>
            </a:r>
            <a:r>
              <a:rPr lang="bg-BG" sz="1800" b="1" u="sng" dirty="0">
                <a:solidFill>
                  <a:schemeClr val="accent4">
                    <a:lumMod val="50000"/>
                  </a:schemeClr>
                </a:solidFill>
                <a:latin typeface="Arial" panose="020B0604020202020204" pitchFamily="34" charset="0"/>
                <a:cs typeface="Arial" panose="020B0604020202020204" pitchFamily="34" charset="0"/>
              </a:rPr>
              <a:t/>
            </a:r>
            <a:br>
              <a:rPr lang="bg-BG" sz="1800" b="1" u="sng" dirty="0">
                <a:solidFill>
                  <a:schemeClr val="accent4">
                    <a:lumMod val="50000"/>
                  </a:schemeClr>
                </a:solidFill>
                <a:latin typeface="Arial" panose="020B0604020202020204" pitchFamily="34" charset="0"/>
                <a:cs typeface="Arial" panose="020B0604020202020204" pitchFamily="34" charset="0"/>
              </a:rPr>
            </a:br>
            <a:endParaRPr lang="bg-BG" sz="2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484313"/>
            <a:ext cx="8569325" cy="4752975"/>
          </a:xfrm>
        </p:spPr>
        <p:txBody>
          <a:bodyPr/>
          <a:lstStyle/>
          <a:p>
            <a:pPr marL="303213" lvl="1" indent="0" algn="ctr">
              <a:buFont typeface="Symbol" pitchFamily="18" charset="2"/>
              <a:buNone/>
              <a:defRPr/>
            </a:pPr>
            <a:endParaRPr lang="bg-BG" sz="1800" b="1" i="1" u="sng" dirty="0" smtClean="0">
              <a:latin typeface="Arial" panose="020B0604020202020204" pitchFamily="34" charset="0"/>
              <a:cs typeface="Arial" panose="020B0604020202020204" pitchFamily="34" charset="0"/>
            </a:endParaRPr>
          </a:p>
          <a:p>
            <a:pPr marL="303213" lvl="1" indent="0">
              <a:buFont typeface="Symbol" pitchFamily="18" charset="2"/>
              <a:buNone/>
              <a:defRPr/>
            </a:pPr>
            <a:r>
              <a:rPr lang="bg-BG" sz="1800" b="1" i="1" u="sng" dirty="0" smtClean="0">
                <a:solidFill>
                  <a:schemeClr val="tx1"/>
                </a:solidFill>
                <a:latin typeface="Arial" panose="020B0604020202020204" pitchFamily="34" charset="0"/>
                <a:cs typeface="Arial" panose="020B0604020202020204" pitchFamily="34" charset="0"/>
              </a:rPr>
              <a:t>Бенефициенти  </a:t>
            </a:r>
          </a:p>
          <a:p>
            <a:pPr marL="0" indent="0">
              <a:buFont typeface="Symbol" pitchFamily="18" charset="2"/>
              <a:buNone/>
              <a:defRPr/>
            </a:pPr>
            <a:r>
              <a:rPr lang="bg-BG" sz="1800" b="1" i="1" dirty="0" smtClean="0">
                <a:solidFill>
                  <a:schemeClr val="tx1"/>
                </a:solidFill>
                <a:latin typeface="Arial" pitchFamily="34" charset="0"/>
                <a:cs typeface="Arial" pitchFamily="34" charset="0"/>
              </a:rPr>
              <a:t>Условия за избираемост - за курсове </a:t>
            </a:r>
            <a:endParaRPr lang="bg-BG" sz="1800" b="1" i="1" dirty="0">
              <a:solidFill>
                <a:schemeClr val="tx1"/>
              </a:solidFill>
              <a:latin typeface="Arial" pitchFamily="34" charset="0"/>
              <a:cs typeface="Arial" pitchFamily="34" charset="0"/>
            </a:endParaRPr>
          </a:p>
          <a:p>
            <a:pPr>
              <a:buFont typeface="Wingdings" pitchFamily="2" charset="2"/>
              <a:buChar char="Ø"/>
              <a:defRPr/>
            </a:pPr>
            <a:r>
              <a:rPr lang="bg-BG" sz="1800" b="1" dirty="0" smtClean="0">
                <a:solidFill>
                  <a:schemeClr val="tx1"/>
                </a:solidFill>
                <a:latin typeface="Arial" pitchFamily="34" charset="0"/>
                <a:cs typeface="Arial" pitchFamily="34" charset="0"/>
              </a:rPr>
              <a:t>Висше училище – </a:t>
            </a:r>
            <a:r>
              <a:rPr lang="bg-BG" sz="1800" dirty="0" smtClean="0">
                <a:solidFill>
                  <a:schemeClr val="tx1"/>
                </a:solidFill>
                <a:latin typeface="Arial" pitchFamily="34" charset="0"/>
                <a:cs typeface="Arial" pitchFamily="34" charset="0"/>
              </a:rPr>
              <a:t>професионални направления, посочени в мярката  </a:t>
            </a:r>
          </a:p>
          <a:p>
            <a:pPr>
              <a:buFont typeface="Wingdings" pitchFamily="2" charset="2"/>
              <a:buChar char="Ø"/>
              <a:defRPr/>
            </a:pPr>
            <a:r>
              <a:rPr lang="bg-BG" sz="1800" b="1" dirty="0" smtClean="0">
                <a:solidFill>
                  <a:schemeClr val="tx1"/>
                </a:solidFill>
                <a:latin typeface="Arial" pitchFamily="34" charset="0"/>
                <a:cs typeface="Arial" pitchFamily="34" charset="0"/>
              </a:rPr>
              <a:t>Професионална гимназия – </a:t>
            </a:r>
            <a:r>
              <a:rPr lang="bg-BG" sz="1800" dirty="0" smtClean="0">
                <a:solidFill>
                  <a:schemeClr val="tx1"/>
                </a:solidFill>
                <a:latin typeface="Arial" pitchFamily="34" charset="0"/>
                <a:cs typeface="Arial" pitchFamily="34" charset="0"/>
              </a:rPr>
              <a:t>професионални направления, посочени в мярката</a:t>
            </a:r>
          </a:p>
          <a:p>
            <a:pPr>
              <a:buFont typeface="Wingdings" pitchFamily="2" charset="2"/>
              <a:buChar char="Ø"/>
              <a:defRPr/>
            </a:pPr>
            <a:r>
              <a:rPr lang="bg-BG" sz="1800" b="1" dirty="0" smtClean="0">
                <a:solidFill>
                  <a:schemeClr val="tx1"/>
                </a:solidFill>
                <a:latin typeface="Arial" pitchFamily="34" charset="0"/>
                <a:cs typeface="Arial" pitchFamily="34" charset="0"/>
              </a:rPr>
              <a:t>Център за професионално обучение – </a:t>
            </a:r>
            <a:r>
              <a:rPr lang="bg-BG" sz="1800" dirty="0" smtClean="0">
                <a:solidFill>
                  <a:schemeClr val="tx1"/>
                </a:solidFill>
                <a:latin typeface="Arial" pitchFamily="34" charset="0"/>
                <a:cs typeface="Arial" pitchFamily="34" charset="0"/>
              </a:rPr>
              <a:t>професионални направления, посочени в мярката</a:t>
            </a:r>
          </a:p>
          <a:p>
            <a:pPr>
              <a:buFont typeface="Wingdings" pitchFamily="2" charset="2"/>
              <a:buChar char="Ø"/>
              <a:defRPr/>
            </a:pPr>
            <a:r>
              <a:rPr lang="bg-BG" sz="1800" b="1" dirty="0" smtClean="0">
                <a:solidFill>
                  <a:schemeClr val="tx1"/>
                </a:solidFill>
                <a:latin typeface="Arial" pitchFamily="34" charset="0"/>
                <a:cs typeface="Arial" pitchFamily="34" charset="0"/>
              </a:rPr>
              <a:t>За специализираните курсове – </a:t>
            </a:r>
            <a:r>
              <a:rPr lang="bg-BG" sz="1800" i="1" dirty="0" smtClean="0">
                <a:solidFill>
                  <a:schemeClr val="tx1"/>
                </a:solidFill>
                <a:latin typeface="Arial" pitchFamily="34" charset="0"/>
                <a:cs typeface="Arial" pitchFamily="34" charset="0"/>
              </a:rPr>
              <a:t>допълнително изискване </a:t>
            </a:r>
            <a:r>
              <a:rPr lang="bg-BG" sz="1800" dirty="0" smtClean="0">
                <a:solidFill>
                  <a:schemeClr val="tx1"/>
                </a:solidFill>
                <a:latin typeface="Arial" pitchFamily="34" charset="0"/>
                <a:cs typeface="Arial" pitchFamily="34" charset="0"/>
              </a:rPr>
              <a:t>-</a:t>
            </a:r>
            <a:r>
              <a:rPr lang="bg-BG" sz="1800" b="1" dirty="0" smtClean="0">
                <a:solidFill>
                  <a:schemeClr val="tx1"/>
                </a:solidFill>
                <a:latin typeface="Arial" pitchFamily="34" charset="0"/>
                <a:cs typeface="Arial" pitchFamily="34" charset="0"/>
              </a:rPr>
              <a:t> </a:t>
            </a:r>
            <a:r>
              <a:rPr lang="bg-BG" sz="1800" dirty="0" smtClean="0">
                <a:solidFill>
                  <a:schemeClr val="tx1"/>
                </a:solidFill>
                <a:latin typeface="Arial" pitchFamily="34" charset="0"/>
                <a:cs typeface="Arial" pitchFamily="34" charset="0"/>
              </a:rPr>
              <a:t>валидно разрешително от Министъра на земеделието и храните по Наредбата за придобиване и отнемане на правоспособност за работа със земеделска и горска техника</a:t>
            </a:r>
          </a:p>
          <a:p>
            <a:pPr marL="0" indent="0">
              <a:buFont typeface="Symbol" pitchFamily="18" charset="2"/>
              <a:buNone/>
              <a:defRPr/>
            </a:pPr>
            <a:r>
              <a:rPr lang="bg-BG" sz="1800" b="1" i="1" dirty="0" smtClean="0">
                <a:solidFill>
                  <a:schemeClr val="tx1"/>
                </a:solidFill>
                <a:latin typeface="Arial" pitchFamily="34" charset="0"/>
                <a:cs typeface="Arial" pitchFamily="34" charset="0"/>
              </a:rPr>
              <a:t>Условия за избираемост - за семинари</a:t>
            </a:r>
          </a:p>
          <a:p>
            <a:pPr>
              <a:buFont typeface="Wingdings" pitchFamily="2" charset="2"/>
              <a:buChar char="Ø"/>
              <a:defRPr/>
            </a:pPr>
            <a:r>
              <a:rPr lang="bg-BG" sz="1800" dirty="0" smtClean="0">
                <a:solidFill>
                  <a:schemeClr val="tx1"/>
                </a:solidFill>
                <a:latin typeface="Arial" pitchFamily="34" charset="0"/>
                <a:cs typeface="Arial" pitchFamily="34" charset="0"/>
              </a:rPr>
              <a:t>Освен горепосочените, и </a:t>
            </a:r>
            <a:r>
              <a:rPr lang="bg-BG" sz="1800" b="1" dirty="0" smtClean="0">
                <a:solidFill>
                  <a:schemeClr val="tx1"/>
                </a:solidFill>
                <a:latin typeface="Arial" pitchFamily="34" charset="0"/>
                <a:cs typeface="Arial" pitchFamily="34" charset="0"/>
              </a:rPr>
              <a:t>научни институти в областта на селското стопанство и горите</a:t>
            </a: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smtClean="0">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rgbClr val="002060"/>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rgbClr val="002060"/>
              </a:solidFill>
            </a:endParaRPr>
          </a:p>
          <a:p>
            <a:pPr marL="0" indent="0" algn="just">
              <a:buFont typeface="Symbol" pitchFamily="18" charset="2"/>
              <a:buNone/>
              <a:defRPr/>
            </a:pPr>
            <a:endParaRPr lang="bg-BG" sz="1600" dirty="0">
              <a:solidFill>
                <a:srgbClr val="002060"/>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rgbClr val="002060"/>
              </a:solidFill>
            </a:endParaRPr>
          </a:p>
        </p:txBody>
      </p:sp>
      <p:sp>
        <p:nvSpPr>
          <p:cNvPr id="3" name="Title 2"/>
          <p:cNvSpPr>
            <a:spLocks noGrp="1"/>
          </p:cNvSpPr>
          <p:nvPr>
            <p:ph type="title"/>
          </p:nvPr>
        </p:nvSpPr>
        <p:spPr>
          <a:xfrm>
            <a:off x="457200" y="338138"/>
            <a:ext cx="8229600" cy="1219200"/>
          </a:xfrm>
        </p:spPr>
        <p:txBody>
          <a:bodyPr/>
          <a:lstStyle/>
          <a:p>
            <a:pPr lvl="1">
              <a:defRPr/>
            </a:pPr>
            <a:r>
              <a:rPr lang="en-US" sz="2000"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2000"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1 </a:t>
            </a:r>
            <a:r>
              <a:rPr lang="bg-BG"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ТРАНСФЕР НА ЗНАНИЯ И ДЕЙСТВИЯ ПО ОСВЕДОМЯВАНЕ</a:t>
            </a:r>
            <a:r>
              <a:rPr lang="en-US"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1.</a:t>
            </a:r>
            <a:r>
              <a:rPr lang="bg-BG" sz="1600" b="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r>
              <a:rPr lang="bg-BG"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ПРОФЕСИОНАЛНО ОБУЧЕНИЕ И ПРИДОБИВАНЕ НА УМЕНИЯ</a:t>
            </a:r>
            <a:br>
              <a:rPr lang="bg-BG"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bg-BG"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484313"/>
            <a:ext cx="8569325" cy="4752975"/>
          </a:xfrm>
        </p:spPr>
        <p:txBody>
          <a:bodyPr/>
          <a:lstStyle/>
          <a:p>
            <a:pPr marL="303213" lvl="1" indent="0" algn="ctr">
              <a:lnSpc>
                <a:spcPct val="150000"/>
              </a:lnSpc>
              <a:buFont typeface="Symbol" pitchFamily="18" charset="2"/>
              <a:buNone/>
              <a:defRPr/>
            </a:pPr>
            <a:endParaRPr lang="en-US" sz="1800" b="1" i="1" u="sng" dirty="0" smtClean="0">
              <a:latin typeface="Arial" panose="020B0604020202020204" pitchFamily="34" charset="0"/>
              <a:cs typeface="Arial" panose="020B0604020202020204" pitchFamily="34" charset="0"/>
            </a:endParaRPr>
          </a:p>
          <a:p>
            <a:pPr marL="0" indent="0">
              <a:lnSpc>
                <a:spcPct val="150000"/>
              </a:lnSpc>
              <a:buFont typeface="Symbol" pitchFamily="18" charset="2"/>
              <a:buNone/>
              <a:defRPr/>
            </a:pPr>
            <a:r>
              <a:rPr lang="bg-BG" sz="2000" b="1" i="1" u="sng" dirty="0" smtClean="0">
                <a:solidFill>
                  <a:schemeClr val="tx1"/>
                </a:solidFill>
                <a:latin typeface="Arial" panose="020B0604020202020204" pitchFamily="34" charset="0"/>
                <a:cs typeface="Arial" panose="020B0604020202020204" pitchFamily="34" charset="0"/>
              </a:rPr>
              <a:t>Тип подкрепа</a:t>
            </a:r>
            <a:endParaRPr lang="en-US" sz="2000" b="1" i="1" u="sng" dirty="0" smtClean="0">
              <a:solidFill>
                <a:schemeClr val="tx1"/>
              </a:solidFill>
              <a:latin typeface="Arial" panose="020B0604020202020204" pitchFamily="34" charset="0"/>
              <a:cs typeface="Arial" panose="020B0604020202020204" pitchFamily="34" charset="0"/>
            </a:endParaRPr>
          </a:p>
          <a:p>
            <a:pPr marL="0" indent="0">
              <a:lnSpc>
                <a:spcPct val="150000"/>
              </a:lnSpc>
              <a:buFont typeface="Symbol" pitchFamily="18" charset="2"/>
              <a:buNone/>
              <a:defRPr/>
            </a:pPr>
            <a:r>
              <a:rPr lang="bg-BG" sz="2000" b="1" i="1" dirty="0" smtClean="0">
                <a:solidFill>
                  <a:schemeClr val="tx1"/>
                </a:solidFill>
                <a:latin typeface="Arial" panose="020B0604020202020204" pitchFamily="34" charset="0"/>
                <a:cs typeface="Arial" panose="020B0604020202020204" pitchFamily="34" charset="0"/>
              </a:rPr>
              <a:t>Демонстрационни дейности </a:t>
            </a:r>
            <a:r>
              <a:rPr lang="en-US" sz="2000" b="1" i="1" dirty="0" smtClean="0">
                <a:solidFill>
                  <a:schemeClr val="tx1"/>
                </a:solidFill>
                <a:latin typeface="Arial" panose="020B0604020202020204" pitchFamily="34" charset="0"/>
                <a:cs typeface="Arial" panose="020B0604020202020204" pitchFamily="34" charset="0"/>
              </a:rPr>
              <a:t>(</a:t>
            </a:r>
            <a:r>
              <a:rPr lang="bg-BG" sz="2000" b="1" i="1" dirty="0" smtClean="0">
                <a:solidFill>
                  <a:schemeClr val="tx1"/>
                </a:solidFill>
                <a:latin typeface="Arial" panose="020B0604020202020204" pitchFamily="34" charset="0"/>
                <a:cs typeface="Arial" panose="020B0604020202020204" pitchFamily="34" charset="0"/>
              </a:rPr>
              <a:t>ДД</a:t>
            </a:r>
            <a:r>
              <a:rPr lang="en-US" sz="2000" b="1" i="1" dirty="0" smtClean="0">
                <a:solidFill>
                  <a:schemeClr val="tx1"/>
                </a:solidFill>
                <a:latin typeface="Arial" panose="020B0604020202020204" pitchFamily="34" charset="0"/>
                <a:cs typeface="Arial" panose="020B0604020202020204" pitchFamily="34" charset="0"/>
              </a:rPr>
              <a:t>)</a:t>
            </a:r>
            <a:r>
              <a:rPr lang="bg-BG" sz="2000" b="1" i="1" dirty="0" smtClean="0">
                <a:solidFill>
                  <a:schemeClr val="tx1"/>
                </a:solidFill>
                <a:latin typeface="Arial" panose="020B0604020202020204" pitchFamily="34" charset="0"/>
                <a:cs typeface="Arial" panose="020B0604020202020204" pitchFamily="34" charset="0"/>
              </a:rPr>
              <a:t>:</a:t>
            </a:r>
          </a:p>
          <a:p>
            <a:pPr>
              <a:lnSpc>
                <a:spcPct val="150000"/>
              </a:lnSpc>
              <a:buFont typeface="Wingdings" pitchFamily="2" charset="2"/>
              <a:buChar char="q"/>
              <a:defRPr/>
            </a:pPr>
            <a:r>
              <a:rPr lang="bg-BG" sz="2000" b="1" dirty="0" smtClean="0">
                <a:solidFill>
                  <a:schemeClr val="tx1"/>
                </a:solidFill>
                <a:latin typeface="Arial" panose="020B0604020202020204" pitchFamily="34" charset="0"/>
                <a:cs typeface="Arial" panose="020B0604020202020204" pitchFamily="34" charset="0"/>
              </a:rPr>
              <a:t>Практически занятия по определена тема; </a:t>
            </a:r>
            <a:endParaRPr lang="bg-BG" sz="2000" b="1" i="1" u="sng" dirty="0" smtClean="0">
              <a:solidFill>
                <a:schemeClr val="tx1"/>
              </a:solidFill>
              <a:latin typeface="Arial" panose="020B0604020202020204" pitchFamily="34" charset="0"/>
              <a:cs typeface="Arial" panose="020B0604020202020204" pitchFamily="34" charset="0"/>
            </a:endParaRPr>
          </a:p>
          <a:p>
            <a:pPr>
              <a:lnSpc>
                <a:spcPct val="150000"/>
              </a:lnSpc>
              <a:buFont typeface="Wingdings" pitchFamily="2" charset="2"/>
              <a:buChar char="q"/>
              <a:defRPr/>
            </a:pPr>
            <a:r>
              <a:rPr lang="bg-BG" sz="2000" b="1" dirty="0" smtClean="0">
                <a:solidFill>
                  <a:schemeClr val="tx1"/>
                </a:solidFill>
                <a:latin typeface="Arial" panose="020B0604020202020204" pitchFamily="34" charset="0"/>
                <a:cs typeface="Arial" panose="020B0604020202020204" pitchFamily="34" charset="0"/>
              </a:rPr>
              <a:t>Осъществени в демонстрационен обект – опитно поле, учебно-опитно поле, лаборатория на научен институт, висше училище или професионална гимназия;</a:t>
            </a:r>
          </a:p>
          <a:p>
            <a:pPr>
              <a:lnSpc>
                <a:spcPct val="150000"/>
              </a:lnSpc>
              <a:buFont typeface="Wingdings" pitchFamily="2" charset="2"/>
              <a:buChar char="q"/>
              <a:defRPr/>
            </a:pPr>
            <a:r>
              <a:rPr lang="bg-BG" sz="2000" b="1" dirty="0" smtClean="0">
                <a:solidFill>
                  <a:schemeClr val="tx1"/>
                </a:solidFill>
                <a:latin typeface="Arial" panose="020B0604020202020204" pitchFamily="34" charset="0"/>
                <a:cs typeface="Arial" panose="020B0604020202020204" pitchFamily="34" charset="0"/>
              </a:rPr>
              <a:t> Продължителност до 3 дни.</a:t>
            </a:r>
          </a:p>
          <a:p>
            <a:pPr marL="303213" lvl="1" indent="0">
              <a:buFont typeface="Symbol" pitchFamily="18" charset="2"/>
              <a:buNone/>
              <a:defRPr/>
            </a:pPr>
            <a:endParaRPr lang="bg-BG" sz="1800" dirty="0" smtClean="0">
              <a:solidFill>
                <a:schemeClr val="accent4">
                  <a:lumMod val="50000"/>
                </a:schemeClr>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rgbClr val="002060"/>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rgbClr val="002060"/>
              </a:solidFill>
            </a:endParaRPr>
          </a:p>
          <a:p>
            <a:pPr marL="0" indent="0" algn="just">
              <a:buFont typeface="Symbol" pitchFamily="18" charset="2"/>
              <a:buNone/>
              <a:defRPr/>
            </a:pPr>
            <a:endParaRPr lang="bg-BG" sz="1600" dirty="0">
              <a:solidFill>
                <a:srgbClr val="002060"/>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rgbClr val="002060"/>
              </a:solidFill>
            </a:endParaRPr>
          </a:p>
        </p:txBody>
      </p:sp>
      <p:sp>
        <p:nvSpPr>
          <p:cNvPr id="3" name="Title 2"/>
          <p:cNvSpPr>
            <a:spLocks noGrp="1"/>
          </p:cNvSpPr>
          <p:nvPr>
            <p:ph type="title"/>
          </p:nvPr>
        </p:nvSpPr>
        <p:spPr/>
        <p:txBody>
          <a:bodyPr/>
          <a:lstStyle/>
          <a:p>
            <a:pPr lvl="1">
              <a:defRPr/>
            </a:pPr>
            <a:r>
              <a:rPr lang="bg-BG" sz="2000"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1 </a:t>
            </a:r>
            <a:r>
              <a:rPr lang="bg-BG"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ТРАНСФЕР НА ЗНАНИЯ И ДЕЙСТВИЯ ПО ОСВЕДОМЯВАНЕ</a:t>
            </a:r>
            <a:r>
              <a:rPr lang="en-US"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1.2. ДЕМОНСТРАЦИОННИ ДЕЙНОСТИ И ДЕЙСТВИЯ ПА ОСВЕДОМЯВАНЕ   </a:t>
            </a:r>
            <a:r>
              <a:rPr lang="en-US" sz="1600" b="1" u="sng" dirty="0">
                <a:solidFill>
                  <a:schemeClr val="accent4">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1600" b="1" u="sng" dirty="0">
                <a:solidFill>
                  <a:schemeClr val="accent4">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bg-BG" sz="16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484313"/>
            <a:ext cx="8569325" cy="4752975"/>
          </a:xfrm>
        </p:spPr>
        <p:txBody>
          <a:bodyPr/>
          <a:lstStyle/>
          <a:p>
            <a:pPr marL="303213" lvl="1" indent="0" algn="ctr">
              <a:lnSpc>
                <a:spcPct val="150000"/>
              </a:lnSpc>
              <a:buFont typeface="Symbol" pitchFamily="18" charset="2"/>
              <a:buNone/>
              <a:defRPr/>
            </a:pPr>
            <a:endParaRPr lang="en-US" sz="1800" b="1" i="1" u="sng" dirty="0" smtClean="0">
              <a:solidFill>
                <a:schemeClr val="tx1"/>
              </a:solidFill>
              <a:latin typeface="Arial" panose="020B0604020202020204" pitchFamily="34" charset="0"/>
              <a:cs typeface="Arial" panose="020B0604020202020204" pitchFamily="34" charset="0"/>
            </a:endParaRPr>
          </a:p>
          <a:p>
            <a:pPr marL="303213" lvl="1" indent="0">
              <a:buFont typeface="Symbol" pitchFamily="18" charset="2"/>
              <a:buNone/>
              <a:defRPr/>
            </a:pPr>
            <a:r>
              <a:rPr lang="bg-BG" sz="1800" b="1" i="1" u="sng" dirty="0" smtClean="0">
                <a:solidFill>
                  <a:schemeClr val="tx1"/>
                </a:solidFill>
                <a:latin typeface="Arial" pitchFamily="34" charset="0"/>
                <a:cs typeface="Arial" pitchFamily="34" charset="0"/>
              </a:rPr>
              <a:t>Допустими разходи</a:t>
            </a:r>
          </a:p>
          <a:p>
            <a:pPr marL="303213" lvl="1" indent="0">
              <a:buFont typeface="Symbol" pitchFamily="18" charset="2"/>
              <a:buNone/>
              <a:defRPr/>
            </a:pPr>
            <a:endParaRPr lang="bg-BG" sz="1800" b="1" i="1" u="sng" dirty="0" smtClean="0">
              <a:solidFill>
                <a:schemeClr val="tx1"/>
              </a:solidFill>
              <a:latin typeface="Arial" pitchFamily="34" charset="0"/>
              <a:cs typeface="Arial" pitchFamily="34" charset="0"/>
            </a:endParaRPr>
          </a:p>
          <a:p>
            <a:pPr>
              <a:buFont typeface="Symbol" pitchFamily="18" charset="2"/>
              <a:buBlip>
                <a:blip r:embed="rId2"/>
              </a:buBlip>
              <a:defRPr/>
            </a:pPr>
            <a:r>
              <a:rPr lang="bg-BG" sz="1800" b="1" dirty="0" smtClean="0">
                <a:solidFill>
                  <a:schemeClr val="tx1"/>
                </a:solidFill>
                <a:latin typeface="Arial" pitchFamily="34" charset="0"/>
                <a:cs typeface="Arial" pitchFamily="34" charset="0"/>
              </a:rPr>
              <a:t>Разходи </a:t>
            </a:r>
            <a:r>
              <a:rPr lang="bg-BG" sz="1800" b="1" dirty="0">
                <a:solidFill>
                  <a:schemeClr val="tx1"/>
                </a:solidFill>
                <a:latin typeface="Arial" pitchFamily="34" charset="0"/>
                <a:cs typeface="Arial" pitchFamily="34" charset="0"/>
              </a:rPr>
              <a:t>за организирането и предоставянето на </a:t>
            </a:r>
            <a:r>
              <a:rPr lang="bg-BG" sz="1800" b="1" dirty="0" smtClean="0">
                <a:solidFill>
                  <a:schemeClr val="tx1"/>
                </a:solidFill>
                <a:latin typeface="Arial" pitchFamily="34" charset="0"/>
                <a:cs typeface="Arial" pitchFamily="34" charset="0"/>
              </a:rPr>
              <a:t>обучението; </a:t>
            </a:r>
          </a:p>
          <a:p>
            <a:pPr>
              <a:buFont typeface="Symbol" pitchFamily="18" charset="2"/>
              <a:buBlip>
                <a:blip r:embed="rId2"/>
              </a:buBlip>
              <a:defRPr/>
            </a:pPr>
            <a:r>
              <a:rPr lang="bg-BG" sz="1800" b="1" dirty="0">
                <a:solidFill>
                  <a:schemeClr val="tx1"/>
                </a:solidFill>
                <a:latin typeface="Arial" pitchFamily="34" charset="0"/>
                <a:cs typeface="Arial" pitchFamily="34" charset="0"/>
              </a:rPr>
              <a:t>Разходи за път, настаняване и дневните командировъчни на участниците в </a:t>
            </a:r>
            <a:r>
              <a:rPr lang="bg-BG" sz="1800" b="1" dirty="0" smtClean="0">
                <a:solidFill>
                  <a:schemeClr val="tx1"/>
                </a:solidFill>
                <a:latin typeface="Arial" pitchFamily="34" charset="0"/>
                <a:cs typeface="Arial" pitchFamily="34" charset="0"/>
              </a:rPr>
              <a:t>обучението;</a:t>
            </a:r>
          </a:p>
          <a:p>
            <a:pPr>
              <a:buFont typeface="Symbol" pitchFamily="18" charset="2"/>
              <a:buBlip>
                <a:blip r:embed="rId2"/>
              </a:buBlip>
              <a:defRPr/>
            </a:pPr>
            <a:r>
              <a:rPr lang="bg-BG" sz="1800" b="1" dirty="0" smtClean="0">
                <a:solidFill>
                  <a:schemeClr val="tx1"/>
                </a:solidFill>
                <a:latin typeface="Arial" pitchFamily="34" charset="0"/>
                <a:cs typeface="Arial" pitchFamily="34" charset="0"/>
              </a:rPr>
              <a:t>Разходи за инвестиции. </a:t>
            </a:r>
            <a:endParaRPr lang="bg-BG" sz="1800" b="1" i="1" u="sng" dirty="0" smtClean="0">
              <a:solidFill>
                <a:schemeClr val="tx1"/>
              </a:solidFill>
              <a:latin typeface="Arial" pitchFamily="34" charset="0"/>
              <a:cs typeface="Arial" pitchFamily="34" charset="0"/>
            </a:endParaRPr>
          </a:p>
          <a:p>
            <a:pPr marL="0" indent="0">
              <a:buFont typeface="Symbol" pitchFamily="18" charset="2"/>
              <a:buNone/>
              <a:defRPr/>
            </a:pPr>
            <a:endParaRPr lang="bg-BG" sz="1800" b="1" i="1" dirty="0" smtClean="0">
              <a:solidFill>
                <a:schemeClr val="tx1"/>
              </a:solidFill>
              <a:latin typeface="Arial" pitchFamily="34" charset="0"/>
              <a:cs typeface="Arial" pitchFamily="34" charset="0"/>
            </a:endParaRPr>
          </a:p>
          <a:p>
            <a:pPr marL="0" indent="0">
              <a:buFont typeface="Symbol" pitchFamily="18" charset="2"/>
              <a:buNone/>
              <a:defRPr/>
            </a:pPr>
            <a:r>
              <a:rPr lang="bg-BG" sz="1800" b="1" i="1" dirty="0" smtClean="0">
                <a:solidFill>
                  <a:schemeClr val="tx1"/>
                </a:solidFill>
                <a:latin typeface="Arial" pitchFamily="34" charset="0"/>
                <a:cs typeface="Arial" pitchFamily="34" charset="0"/>
              </a:rPr>
              <a:t>Разходи за инвестиции – допустими за проекти при условие, че:</a:t>
            </a:r>
            <a:endParaRPr lang="bg-BG" sz="1800" b="1" dirty="0" smtClean="0">
              <a:solidFill>
                <a:schemeClr val="tx1"/>
              </a:solidFill>
              <a:latin typeface="Arial" pitchFamily="34" charset="0"/>
              <a:cs typeface="Arial" pitchFamily="34" charset="0"/>
            </a:endParaRPr>
          </a:p>
          <a:p>
            <a:pPr>
              <a:buFont typeface="Symbol" pitchFamily="18" charset="2"/>
              <a:buBlip>
                <a:blip r:embed="rId3"/>
              </a:buBlip>
              <a:defRPr/>
            </a:pPr>
            <a:r>
              <a:rPr lang="bg-BG" sz="1800" b="1" dirty="0" smtClean="0">
                <a:solidFill>
                  <a:schemeClr val="tx1"/>
                </a:solidFill>
                <a:latin typeface="Arial" pitchFamily="34" charset="0"/>
                <a:cs typeface="Arial" pitchFamily="34" charset="0"/>
              </a:rPr>
              <a:t>В проекта се предвиждат минимум 5 ДД; </a:t>
            </a:r>
          </a:p>
          <a:p>
            <a:pPr>
              <a:buFont typeface="Symbol" pitchFamily="18" charset="2"/>
              <a:buBlip>
                <a:blip r:embed="rId3"/>
              </a:buBlip>
              <a:defRPr/>
            </a:pPr>
            <a:r>
              <a:rPr lang="bg-BG" sz="1800" b="1" dirty="0" smtClean="0">
                <a:solidFill>
                  <a:schemeClr val="tx1"/>
                </a:solidFill>
                <a:latin typeface="Arial" pitchFamily="34" charset="0"/>
                <a:cs typeface="Arial" pitchFamily="34" charset="0"/>
              </a:rPr>
              <a:t>Необходимостта от инвестицията се обосновава; </a:t>
            </a:r>
          </a:p>
          <a:p>
            <a:pPr>
              <a:buFont typeface="Symbol" pitchFamily="18" charset="2"/>
              <a:buBlip>
                <a:blip r:embed="rId3"/>
              </a:buBlip>
              <a:defRPr/>
            </a:pPr>
            <a:r>
              <a:rPr lang="bg-BG" sz="1800" b="1" dirty="0" smtClean="0">
                <a:solidFill>
                  <a:schemeClr val="tx1"/>
                </a:solidFill>
                <a:latin typeface="Arial" pitchFamily="34" charset="0"/>
                <a:cs typeface="Arial" pitchFamily="34" charset="0"/>
              </a:rPr>
              <a:t>Подкрепените активи ще се използват за ДД в период от минимум 5 години. </a:t>
            </a: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303213" lvl="1" indent="0">
              <a:buFont typeface="Symbol" pitchFamily="18" charset="2"/>
              <a:buNone/>
              <a:defRPr/>
            </a:pPr>
            <a:endParaRPr lang="bg-BG" sz="1800"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p:txBody>
          <a:bodyPr/>
          <a:lstStyle/>
          <a:p>
            <a:pPr lvl="1">
              <a:defRPr/>
            </a:pPr>
            <a:r>
              <a:rPr lang="bg-BG" sz="2000"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1 </a:t>
            </a:r>
            <a:r>
              <a:rPr lang="bg-BG"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ТРАНСФЕР НА ЗНАНИЯ И ДЕЙСТВИЯ ПО ОСВЕДОМЯВАНЕ</a:t>
            </a:r>
            <a:r>
              <a:rPr lang="en-US"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1.2. ДЕМОНСТРАЦИОННИ ДЕЙНОСТИ И ДЕЙСТВИЯ ПА ОСВЕДОМЯВАНЕ </a:t>
            </a:r>
            <a:r>
              <a:rPr lang="bg-BG" sz="1800" b="1" u="sng" dirty="0">
                <a:solidFill>
                  <a:schemeClr val="accent4">
                    <a:lumMod val="50000"/>
                  </a:schemeClr>
                </a:solidFill>
                <a:latin typeface="Arial" panose="020B0604020202020204" pitchFamily="34" charset="0"/>
                <a:cs typeface="Arial" panose="020B0604020202020204" pitchFamily="34" charset="0"/>
              </a:rPr>
              <a:t/>
            </a:r>
            <a:br>
              <a:rPr lang="bg-BG" sz="1800" b="1" u="sng" dirty="0">
                <a:solidFill>
                  <a:schemeClr val="accent4">
                    <a:lumMod val="50000"/>
                  </a:schemeClr>
                </a:solidFill>
                <a:latin typeface="Arial" panose="020B0604020202020204" pitchFamily="34" charset="0"/>
                <a:cs typeface="Arial" panose="020B0604020202020204" pitchFamily="34" charset="0"/>
              </a:rPr>
            </a:br>
            <a:endParaRPr lang="bg-BG" sz="20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484313"/>
            <a:ext cx="8569325" cy="4752975"/>
          </a:xfrm>
        </p:spPr>
        <p:txBody>
          <a:bodyPr/>
          <a:lstStyle/>
          <a:p>
            <a:pPr marL="303213" lvl="1" indent="0" algn="ctr">
              <a:lnSpc>
                <a:spcPct val="150000"/>
              </a:lnSpc>
              <a:buFont typeface="Symbol" pitchFamily="18" charset="2"/>
              <a:buNone/>
              <a:defRPr/>
            </a:pPr>
            <a:endParaRPr lang="en-US" sz="1800" b="1" i="1" u="sng" dirty="0" smtClean="0">
              <a:solidFill>
                <a:schemeClr val="tx1"/>
              </a:solidFill>
              <a:latin typeface="Arial" panose="020B0604020202020204" pitchFamily="34" charset="0"/>
              <a:cs typeface="Arial" panose="020B0604020202020204" pitchFamily="34" charset="0"/>
            </a:endParaRPr>
          </a:p>
          <a:p>
            <a:pPr marL="303213" lvl="1" indent="0" algn="just">
              <a:lnSpc>
                <a:spcPct val="150000"/>
              </a:lnSpc>
              <a:buFont typeface="Symbol" pitchFamily="18" charset="2"/>
              <a:buNone/>
              <a:defRPr/>
            </a:pPr>
            <a:r>
              <a:rPr lang="bg-BG" sz="2000" b="1" i="1" u="sng" dirty="0" smtClean="0">
                <a:solidFill>
                  <a:schemeClr val="tx1"/>
                </a:solidFill>
                <a:latin typeface="Arial" panose="020B0604020202020204" pitchFamily="34" charset="0"/>
                <a:cs typeface="Arial" panose="020B0604020202020204" pitchFamily="34" charset="0"/>
              </a:rPr>
              <a:t>Бенефициенти  </a:t>
            </a:r>
          </a:p>
          <a:p>
            <a:pPr marL="0" indent="0" algn="just">
              <a:lnSpc>
                <a:spcPct val="150000"/>
              </a:lnSpc>
              <a:buFont typeface="Symbol" pitchFamily="18" charset="2"/>
              <a:buNone/>
              <a:defRPr/>
            </a:pPr>
            <a:r>
              <a:rPr lang="bg-BG" sz="2000" b="1" i="1" dirty="0" smtClean="0">
                <a:solidFill>
                  <a:schemeClr val="tx1"/>
                </a:solidFill>
                <a:latin typeface="Arial" panose="020B0604020202020204" pitchFamily="34" charset="0"/>
                <a:cs typeface="Arial" panose="020B0604020202020204" pitchFamily="34" charset="0"/>
              </a:rPr>
              <a:t>Условия за избираемост</a:t>
            </a:r>
            <a:endParaRPr lang="bg-BG" sz="2000" b="1" i="1" dirty="0">
              <a:solidFill>
                <a:schemeClr val="tx1"/>
              </a:solidFill>
              <a:latin typeface="Arial" panose="020B0604020202020204" pitchFamily="34" charset="0"/>
              <a:cs typeface="Arial" panose="020B0604020202020204" pitchFamily="34" charset="0"/>
            </a:endParaRPr>
          </a:p>
          <a:p>
            <a:pPr algn="just">
              <a:lnSpc>
                <a:spcPct val="150000"/>
              </a:lnSpc>
              <a:buFont typeface="Wingdings" pitchFamily="2" charset="2"/>
              <a:buChar char="Ø"/>
              <a:defRPr/>
            </a:pPr>
            <a:r>
              <a:rPr lang="bg-BG" sz="2000" b="1" dirty="0" smtClean="0">
                <a:solidFill>
                  <a:schemeClr val="tx1"/>
                </a:solidFill>
                <a:latin typeface="Arial" panose="020B0604020202020204" pitchFamily="34" charset="0"/>
                <a:cs typeface="Arial" panose="020B0604020202020204" pitchFamily="34" charset="0"/>
              </a:rPr>
              <a:t>Висше училище – </a:t>
            </a:r>
            <a:r>
              <a:rPr lang="bg-BG" sz="2000" dirty="0" smtClean="0">
                <a:solidFill>
                  <a:schemeClr val="tx1"/>
                </a:solidFill>
                <a:latin typeface="Arial" panose="020B0604020202020204" pitchFamily="34" charset="0"/>
                <a:cs typeface="Arial" panose="020B0604020202020204" pitchFamily="34" charset="0"/>
              </a:rPr>
              <a:t>професионални направления, посочени в мярката </a:t>
            </a:r>
            <a:r>
              <a:rPr lang="bg-BG" sz="2000" dirty="0" smtClean="0">
                <a:solidFill>
                  <a:schemeClr val="tx1"/>
                </a:solidFill>
              </a:rPr>
              <a:t> </a:t>
            </a:r>
          </a:p>
          <a:p>
            <a:pPr algn="just">
              <a:lnSpc>
                <a:spcPct val="150000"/>
              </a:lnSpc>
              <a:buFont typeface="Wingdings" pitchFamily="2" charset="2"/>
              <a:buChar char="Ø"/>
              <a:defRPr/>
            </a:pPr>
            <a:r>
              <a:rPr lang="bg-BG" sz="2000" b="1" dirty="0" smtClean="0">
                <a:solidFill>
                  <a:schemeClr val="tx1"/>
                </a:solidFill>
                <a:latin typeface="Arial" panose="020B0604020202020204" pitchFamily="34" charset="0"/>
                <a:cs typeface="Arial" panose="020B0604020202020204" pitchFamily="34" charset="0"/>
              </a:rPr>
              <a:t>Професионална гимназия – </a:t>
            </a:r>
            <a:r>
              <a:rPr lang="bg-BG" sz="2000" dirty="0" smtClean="0">
                <a:solidFill>
                  <a:schemeClr val="tx1"/>
                </a:solidFill>
                <a:latin typeface="Arial" panose="020B0604020202020204" pitchFamily="34" charset="0"/>
                <a:cs typeface="Arial" panose="020B0604020202020204" pitchFamily="34" charset="0"/>
              </a:rPr>
              <a:t>професионални направления, посочени в мярката</a:t>
            </a:r>
          </a:p>
          <a:p>
            <a:pPr algn="just">
              <a:lnSpc>
                <a:spcPct val="150000"/>
              </a:lnSpc>
              <a:buFont typeface="Wingdings" pitchFamily="2" charset="2"/>
              <a:buChar char="Ø"/>
              <a:defRPr/>
            </a:pPr>
            <a:r>
              <a:rPr lang="bg-BG" sz="2000" b="1" dirty="0" smtClean="0">
                <a:solidFill>
                  <a:schemeClr val="tx1"/>
                </a:solidFill>
                <a:latin typeface="Arial" panose="020B0604020202020204" pitchFamily="34" charset="0"/>
                <a:cs typeface="Arial" panose="020B0604020202020204" pitchFamily="34" charset="0"/>
              </a:rPr>
              <a:t>Научен институт в областта на селското стопанство и горите</a:t>
            </a:r>
          </a:p>
          <a:p>
            <a:pPr marL="0" indent="0">
              <a:buFont typeface="Symbol" pitchFamily="18" charset="2"/>
              <a:buNone/>
              <a:defRPr/>
            </a:pPr>
            <a:endParaRPr lang="bg-BG" sz="1800" b="1"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p:txBody>
          <a:bodyPr/>
          <a:lstStyle/>
          <a:p>
            <a:pPr lvl="1">
              <a:defRPr/>
            </a:pPr>
            <a:r>
              <a:rPr lang="bg-BG" sz="2000"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1 </a:t>
            </a:r>
            <a:r>
              <a:rPr lang="bg-BG"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ТРАНСФЕР НА ЗНАНИЯ И ДЕЙСТВИЯ ПО ОСВЕДОМЯВАНЕ</a:t>
            </a:r>
            <a:r>
              <a:rPr lang="en-US"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1.2. ДЕМОНСТРАЦИОННИ ДЕЙНОСТИ И ДЕЙСТВИЯ ПА ОСВЕДОМЯВАНЕ </a:t>
            </a:r>
            <a:r>
              <a:rPr lang="bg-BG" sz="1800" b="1" u="sng" dirty="0">
                <a:solidFill>
                  <a:schemeClr val="accent4">
                    <a:lumMod val="50000"/>
                  </a:schemeClr>
                </a:solidFill>
                <a:latin typeface="Arial" panose="020B0604020202020204" pitchFamily="34" charset="0"/>
                <a:cs typeface="Arial" panose="020B0604020202020204" pitchFamily="34" charset="0"/>
              </a:rPr>
              <a:t/>
            </a:r>
            <a:br>
              <a:rPr lang="bg-BG" sz="1800" b="1" u="sng" dirty="0">
                <a:solidFill>
                  <a:schemeClr val="accent4">
                    <a:lumMod val="50000"/>
                  </a:schemeClr>
                </a:solidFill>
                <a:latin typeface="Arial" panose="020B0604020202020204" pitchFamily="34" charset="0"/>
                <a:cs typeface="Arial" panose="020B0604020202020204" pitchFamily="34" charset="0"/>
              </a:rPr>
            </a:br>
            <a:endParaRPr lang="bg-BG" sz="20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484313"/>
            <a:ext cx="8569325" cy="4752975"/>
          </a:xfrm>
        </p:spPr>
        <p:txBody>
          <a:bodyPr/>
          <a:lstStyle/>
          <a:p>
            <a:pPr marL="0" indent="0" algn="ctr">
              <a:lnSpc>
                <a:spcPct val="150000"/>
              </a:lnSpc>
              <a:buFont typeface="Symbol" pitchFamily="18" charset="2"/>
              <a:buNone/>
              <a:defRPr/>
            </a:pPr>
            <a:endParaRPr lang="en-US" sz="1800" b="1" i="1" u="sng" dirty="0" smtClean="0">
              <a:solidFill>
                <a:schemeClr val="tx1"/>
              </a:solidFill>
              <a:latin typeface="Arial" panose="020B0604020202020204" pitchFamily="34" charset="0"/>
              <a:cs typeface="Arial" panose="020B0604020202020204" pitchFamily="34" charset="0"/>
            </a:endParaRPr>
          </a:p>
          <a:p>
            <a:pPr marL="0" indent="0">
              <a:lnSpc>
                <a:spcPct val="150000"/>
              </a:lnSpc>
              <a:buFont typeface="Symbol" pitchFamily="18" charset="2"/>
              <a:buNone/>
              <a:defRPr/>
            </a:pPr>
            <a:r>
              <a:rPr lang="bg-BG" sz="1800" b="1" i="1" u="sng" dirty="0" smtClean="0">
                <a:solidFill>
                  <a:schemeClr val="tx1"/>
                </a:solidFill>
                <a:latin typeface="Arial" panose="020B0604020202020204" pitchFamily="34" charset="0"/>
                <a:cs typeface="Arial" panose="020B0604020202020204" pitchFamily="34" charset="0"/>
              </a:rPr>
              <a:t>Тип </a:t>
            </a:r>
            <a:r>
              <a:rPr lang="bg-BG" sz="1800" b="1" i="1" u="sng" dirty="0">
                <a:solidFill>
                  <a:schemeClr val="tx1"/>
                </a:solidFill>
                <a:latin typeface="Arial" panose="020B0604020202020204" pitchFamily="34" charset="0"/>
                <a:cs typeface="Arial" panose="020B0604020202020204" pitchFamily="34" charset="0"/>
              </a:rPr>
              <a:t>подкрепа</a:t>
            </a:r>
          </a:p>
          <a:p>
            <a:pPr marL="0" indent="0">
              <a:lnSpc>
                <a:spcPct val="150000"/>
              </a:lnSpc>
              <a:buFont typeface="Symbol" pitchFamily="18" charset="2"/>
              <a:buNone/>
              <a:defRPr/>
            </a:pPr>
            <a:r>
              <a:rPr lang="bg-BG" sz="1800" b="1" i="1" dirty="0" smtClean="0">
                <a:solidFill>
                  <a:schemeClr val="tx1"/>
                </a:solidFill>
                <a:latin typeface="Arial" panose="020B0604020202020204" pitchFamily="34" charset="0"/>
                <a:cs typeface="Arial" panose="020B0604020202020204" pitchFamily="34" charset="0"/>
              </a:rPr>
              <a:t>Посещения на земеделски стопанства </a:t>
            </a:r>
            <a:r>
              <a:rPr lang="en-US" sz="1800" b="1" i="1" dirty="0" smtClean="0">
                <a:solidFill>
                  <a:schemeClr val="tx1"/>
                </a:solidFill>
                <a:latin typeface="Arial" panose="020B0604020202020204" pitchFamily="34" charset="0"/>
                <a:cs typeface="Arial" panose="020B0604020202020204" pitchFamily="34" charset="0"/>
              </a:rPr>
              <a:t>(</a:t>
            </a:r>
            <a:r>
              <a:rPr lang="bg-BG" sz="1800" b="1" i="1" dirty="0" smtClean="0">
                <a:solidFill>
                  <a:schemeClr val="tx1"/>
                </a:solidFill>
                <a:latin typeface="Arial" panose="020B0604020202020204" pitchFamily="34" charset="0"/>
                <a:cs typeface="Arial" panose="020B0604020202020204" pitchFamily="34" charset="0"/>
              </a:rPr>
              <a:t>ПЗС</a:t>
            </a:r>
            <a:r>
              <a:rPr lang="en-US" sz="1800" b="1" i="1" dirty="0" smtClean="0">
                <a:solidFill>
                  <a:schemeClr val="tx1"/>
                </a:solidFill>
                <a:latin typeface="Arial" panose="020B0604020202020204" pitchFamily="34" charset="0"/>
                <a:cs typeface="Arial" panose="020B0604020202020204" pitchFamily="34" charset="0"/>
              </a:rPr>
              <a:t>)</a:t>
            </a:r>
            <a:r>
              <a:rPr lang="bg-BG" sz="1800" b="1" i="1" dirty="0">
                <a:solidFill>
                  <a:schemeClr val="tx1"/>
                </a:solidFill>
                <a:latin typeface="Arial" panose="020B0604020202020204" pitchFamily="34" charset="0"/>
                <a:cs typeface="Arial" panose="020B0604020202020204" pitchFamily="34" charset="0"/>
              </a:rPr>
              <a:t>:</a:t>
            </a:r>
          </a:p>
          <a:p>
            <a:pPr>
              <a:lnSpc>
                <a:spcPct val="150000"/>
              </a:lnSpc>
              <a:buFont typeface="Wingdings" pitchFamily="2" charset="2"/>
              <a:buChar char="q"/>
              <a:defRPr/>
            </a:pPr>
            <a:r>
              <a:rPr lang="bg-BG" sz="1800" b="1" dirty="0" smtClean="0">
                <a:solidFill>
                  <a:schemeClr val="tx1"/>
                </a:solidFill>
                <a:latin typeface="Arial" panose="020B0604020202020204" pitchFamily="34" charset="0"/>
                <a:cs typeface="Arial" panose="020B0604020202020204" pitchFamily="34" charset="0"/>
              </a:rPr>
              <a:t>Организиране на групи от ЗС и провеждане на ПЗС с цел запознаване с конкретен проблем и обмяна на опит; </a:t>
            </a:r>
            <a:endParaRPr lang="bg-BG" sz="1800" b="1" i="1" u="sng" dirty="0">
              <a:solidFill>
                <a:schemeClr val="tx1"/>
              </a:solidFill>
              <a:latin typeface="Arial" panose="020B0604020202020204" pitchFamily="34" charset="0"/>
              <a:cs typeface="Arial" panose="020B0604020202020204" pitchFamily="34" charset="0"/>
            </a:endParaRPr>
          </a:p>
          <a:p>
            <a:pPr>
              <a:lnSpc>
                <a:spcPct val="150000"/>
              </a:lnSpc>
              <a:buFont typeface="Wingdings" pitchFamily="2" charset="2"/>
              <a:buChar char="q"/>
              <a:defRPr/>
            </a:pPr>
            <a:r>
              <a:rPr lang="bg-BG" sz="1800" b="1" dirty="0" smtClean="0">
                <a:solidFill>
                  <a:schemeClr val="tx1"/>
                </a:solidFill>
                <a:latin typeface="Arial" panose="020B0604020202020204" pitchFamily="34" charset="0"/>
                <a:cs typeface="Arial" panose="020B0604020202020204" pitchFamily="34" charset="0"/>
              </a:rPr>
              <a:t>Продължителност на ПЗС – </a:t>
            </a:r>
            <a:r>
              <a:rPr lang="bg-BG" sz="1800" i="1" dirty="0" smtClean="0">
                <a:solidFill>
                  <a:schemeClr val="tx1"/>
                </a:solidFill>
                <a:latin typeface="Arial" panose="020B0604020202020204" pitchFamily="34" charset="0"/>
                <a:cs typeface="Arial" panose="020B0604020202020204" pitchFamily="34" charset="0"/>
              </a:rPr>
              <a:t>Делегиран акт на ЕК;</a:t>
            </a:r>
          </a:p>
          <a:p>
            <a:pPr>
              <a:lnSpc>
                <a:spcPct val="150000"/>
              </a:lnSpc>
              <a:buFont typeface="Wingdings" pitchFamily="2" charset="2"/>
              <a:buChar char="q"/>
              <a:defRPr/>
            </a:pPr>
            <a:r>
              <a:rPr lang="bg-BG" sz="1800" b="1" dirty="0" smtClean="0">
                <a:solidFill>
                  <a:schemeClr val="tx1"/>
                </a:solidFill>
                <a:latin typeface="Arial" panose="020B0604020202020204" pitchFamily="34" charset="0"/>
                <a:cs typeface="Arial" panose="020B0604020202020204" pitchFamily="34" charset="0"/>
              </a:rPr>
              <a:t>Избор на стопанството – задачи, практики и обекти за представяне;</a:t>
            </a:r>
          </a:p>
          <a:p>
            <a:pPr>
              <a:lnSpc>
                <a:spcPct val="150000"/>
              </a:lnSpc>
              <a:buFont typeface="Wingdings" pitchFamily="2" charset="2"/>
              <a:buChar char="q"/>
              <a:defRPr/>
            </a:pPr>
            <a:r>
              <a:rPr lang="bg-BG" sz="1800" b="1" dirty="0" smtClean="0">
                <a:solidFill>
                  <a:schemeClr val="tx1"/>
                </a:solidFill>
                <a:latin typeface="Arial" panose="020B0604020202020204" pitchFamily="34" charset="0"/>
                <a:cs typeface="Arial" panose="020B0604020202020204" pitchFamily="34" charset="0"/>
              </a:rPr>
              <a:t>Стопанинът представя и демонстрира;</a:t>
            </a:r>
          </a:p>
          <a:p>
            <a:pPr>
              <a:lnSpc>
                <a:spcPct val="150000"/>
              </a:lnSpc>
              <a:buFont typeface="Wingdings" pitchFamily="2" charset="2"/>
              <a:buChar char="q"/>
              <a:defRPr/>
            </a:pPr>
            <a:r>
              <a:rPr lang="bg-BG" sz="1800" b="1" dirty="0" smtClean="0">
                <a:solidFill>
                  <a:schemeClr val="tx1"/>
                </a:solidFill>
                <a:latin typeface="Arial" panose="020B0604020202020204" pitchFamily="34" charset="0"/>
                <a:cs typeface="Arial" panose="020B0604020202020204" pitchFamily="34" charset="0"/>
              </a:rPr>
              <a:t>Дискусия с участниците в посещението.</a:t>
            </a:r>
            <a:endParaRPr lang="bg-BG" sz="1800" b="1" dirty="0">
              <a:solidFill>
                <a:schemeClr val="tx1"/>
              </a:solidFill>
              <a:latin typeface="Arial" panose="020B0604020202020204" pitchFamily="34" charset="0"/>
              <a:cs typeface="Arial" panose="020B0604020202020204" pitchFamily="34" charset="0"/>
            </a:endParaRPr>
          </a:p>
          <a:p>
            <a:pPr marL="303213" lvl="1" indent="0">
              <a:buFont typeface="Symbol" pitchFamily="18" charset="2"/>
              <a:buNone/>
              <a:defRPr/>
            </a:pPr>
            <a:endParaRPr lang="bg-BG" sz="1800"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p:txBody>
          <a:bodyPr/>
          <a:lstStyle/>
          <a:p>
            <a:pPr lvl="1">
              <a:defRPr/>
            </a:pPr>
            <a:r>
              <a:rPr lang="bg-BG" sz="2000"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1 </a:t>
            </a:r>
            <a:r>
              <a:rPr lang="bg-BG"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ТРАНСФЕР НА ЗНАНИЯ И ДЕЙСТВИЯ ПО ОСВЕДОМЯВАНЕ</a:t>
            </a:r>
            <a:r>
              <a:rPr lang="en-US"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1.3. КРАТКОСРОЧЕН ОБМЕН НА ОПИТ В УПРАВЛЕНИЕТО НА ЗЕМЕДЕЛСКИ  И ГОРСКИ СТОПАНСТВА И ПОСЕЩЕНИЯ НА ЗЕМЕДЕЛСКИ И ГОРСКИ СТОПАНСТВА </a:t>
            </a:r>
            <a:r>
              <a:rPr lang="en-US" sz="1600" b="1" u="sng" dirty="0">
                <a:solidFill>
                  <a:schemeClr val="accent4">
                    <a:lumMod val="50000"/>
                  </a:schemeClr>
                </a:solidFill>
                <a:latin typeface="Arial" panose="020B0604020202020204" pitchFamily="34" charset="0"/>
                <a:cs typeface="Arial" panose="020B0604020202020204" pitchFamily="34" charset="0"/>
              </a:rPr>
              <a:t/>
            </a:r>
            <a:br>
              <a:rPr lang="en-US" sz="1600" b="1" u="sng" dirty="0">
                <a:solidFill>
                  <a:schemeClr val="accent4">
                    <a:lumMod val="50000"/>
                  </a:schemeClr>
                </a:solidFill>
                <a:latin typeface="Arial" panose="020B0604020202020204" pitchFamily="34" charset="0"/>
                <a:cs typeface="Arial" panose="020B0604020202020204" pitchFamily="34" charset="0"/>
              </a:rPr>
            </a:br>
            <a:endParaRPr lang="bg-BG" sz="16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484313"/>
            <a:ext cx="8569325" cy="4752975"/>
          </a:xfrm>
        </p:spPr>
        <p:txBody>
          <a:bodyPr/>
          <a:lstStyle/>
          <a:p>
            <a:pPr marL="303213" lvl="1" indent="0" algn="ctr">
              <a:lnSpc>
                <a:spcPct val="150000"/>
              </a:lnSpc>
              <a:buFont typeface="Symbol" pitchFamily="18" charset="2"/>
              <a:buNone/>
              <a:defRPr/>
            </a:pPr>
            <a:endParaRPr lang="en-US" sz="1800" b="1" i="1" u="sng" dirty="0" smtClean="0">
              <a:solidFill>
                <a:schemeClr val="tx1"/>
              </a:solidFill>
              <a:latin typeface="Arial" panose="020B0604020202020204" pitchFamily="34" charset="0"/>
              <a:cs typeface="Arial" panose="020B0604020202020204" pitchFamily="34" charset="0"/>
            </a:endParaRPr>
          </a:p>
          <a:p>
            <a:pPr marL="303213" lvl="1" indent="0">
              <a:lnSpc>
                <a:spcPct val="150000"/>
              </a:lnSpc>
              <a:buFont typeface="Symbol" pitchFamily="18" charset="2"/>
              <a:buNone/>
              <a:defRPr/>
            </a:pPr>
            <a:r>
              <a:rPr lang="bg-BG" sz="1800" b="1" i="1" u="sng" dirty="0" smtClean="0">
                <a:solidFill>
                  <a:schemeClr val="tx1"/>
                </a:solidFill>
                <a:latin typeface="Arial" panose="020B0604020202020204" pitchFamily="34" charset="0"/>
                <a:cs typeface="Arial" panose="020B0604020202020204" pitchFamily="34" charset="0"/>
              </a:rPr>
              <a:t>Бенефициенти  </a:t>
            </a:r>
          </a:p>
          <a:p>
            <a:pPr marL="0" indent="0">
              <a:buFont typeface="Symbol" pitchFamily="18" charset="2"/>
              <a:buNone/>
              <a:defRPr/>
            </a:pPr>
            <a:endParaRPr lang="bg-BG" sz="1800" b="1" i="1"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r>
              <a:rPr lang="bg-BG" sz="1800" b="1" i="1" dirty="0" smtClean="0">
                <a:solidFill>
                  <a:schemeClr val="tx1"/>
                </a:solidFill>
                <a:latin typeface="Arial" panose="020B0604020202020204" pitchFamily="34" charset="0"/>
                <a:cs typeface="Arial" panose="020B0604020202020204" pitchFamily="34" charset="0"/>
              </a:rPr>
              <a:t>Условия за избираемост</a:t>
            </a:r>
          </a:p>
          <a:p>
            <a:pPr>
              <a:buFont typeface="Wingdings" pitchFamily="2" charset="2"/>
              <a:buChar char="Ø"/>
              <a:defRPr/>
            </a:pPr>
            <a:r>
              <a:rPr lang="bg-BG" sz="1800" b="1" dirty="0" smtClean="0">
                <a:solidFill>
                  <a:schemeClr val="tx1"/>
                </a:solidFill>
                <a:latin typeface="Arial" panose="020B0604020202020204" pitchFamily="34" charset="0"/>
                <a:cs typeface="Arial" panose="020B0604020202020204" pitchFamily="34" charset="0"/>
              </a:rPr>
              <a:t>Висше училище – </a:t>
            </a:r>
            <a:r>
              <a:rPr lang="bg-BG" sz="1800" dirty="0" smtClean="0">
                <a:solidFill>
                  <a:schemeClr val="tx1"/>
                </a:solidFill>
                <a:latin typeface="Arial" panose="020B0604020202020204" pitchFamily="34" charset="0"/>
                <a:cs typeface="Arial" panose="020B0604020202020204" pitchFamily="34" charset="0"/>
              </a:rPr>
              <a:t>професионални направления, посочени в мярката </a:t>
            </a:r>
            <a:r>
              <a:rPr lang="bg-BG" sz="1800" dirty="0" smtClean="0">
                <a:solidFill>
                  <a:schemeClr val="tx1"/>
                </a:solidFill>
              </a:rPr>
              <a:t> </a:t>
            </a:r>
          </a:p>
          <a:p>
            <a:pPr>
              <a:buFont typeface="Wingdings" pitchFamily="2" charset="2"/>
              <a:buChar char="Ø"/>
              <a:defRPr/>
            </a:pPr>
            <a:r>
              <a:rPr lang="bg-BG" sz="1800" b="1" dirty="0" smtClean="0">
                <a:solidFill>
                  <a:schemeClr val="tx1"/>
                </a:solidFill>
                <a:latin typeface="Arial" panose="020B0604020202020204" pitchFamily="34" charset="0"/>
                <a:cs typeface="Arial" panose="020B0604020202020204" pitchFamily="34" charset="0"/>
              </a:rPr>
              <a:t>Професионална гимназия – </a:t>
            </a:r>
            <a:r>
              <a:rPr lang="bg-BG" sz="1800" dirty="0" smtClean="0">
                <a:solidFill>
                  <a:schemeClr val="tx1"/>
                </a:solidFill>
                <a:latin typeface="Arial" panose="020B0604020202020204" pitchFamily="34" charset="0"/>
                <a:cs typeface="Arial" panose="020B0604020202020204" pitchFamily="34" charset="0"/>
              </a:rPr>
              <a:t>професионални направления, посочени в мярката</a:t>
            </a:r>
          </a:p>
          <a:p>
            <a:pPr>
              <a:buFont typeface="Wingdings" pitchFamily="2" charset="2"/>
              <a:buChar char="Ø"/>
              <a:defRPr/>
            </a:pPr>
            <a:r>
              <a:rPr lang="bg-BG" sz="1800" b="1" dirty="0" smtClean="0">
                <a:solidFill>
                  <a:schemeClr val="tx1"/>
                </a:solidFill>
                <a:latin typeface="Arial" panose="020B0604020202020204" pitchFamily="34" charset="0"/>
                <a:cs typeface="Arial" panose="020B0604020202020204" pitchFamily="34" charset="0"/>
              </a:rPr>
              <a:t>Център за професионално обучение </a:t>
            </a:r>
            <a:r>
              <a:rPr lang="bg-BG" sz="1800" dirty="0" smtClean="0">
                <a:solidFill>
                  <a:schemeClr val="tx1"/>
                </a:solidFill>
                <a:latin typeface="Arial" panose="020B0604020202020204" pitchFamily="34" charset="0"/>
                <a:cs typeface="Arial" panose="020B0604020202020204" pitchFamily="34" charset="0"/>
              </a:rPr>
              <a:t>- </a:t>
            </a:r>
            <a:r>
              <a:rPr lang="bg-BG" sz="1800" dirty="0">
                <a:solidFill>
                  <a:schemeClr val="tx1"/>
                </a:solidFill>
                <a:latin typeface="Arial" panose="020B0604020202020204" pitchFamily="34" charset="0"/>
                <a:cs typeface="Arial" panose="020B0604020202020204" pitchFamily="34" charset="0"/>
              </a:rPr>
              <a:t>професионални направления, посочени в мярката</a:t>
            </a:r>
          </a:p>
          <a:p>
            <a:pPr>
              <a:buFont typeface="Wingdings" pitchFamily="2" charset="2"/>
              <a:buChar char="Ø"/>
              <a:defRPr/>
            </a:pPr>
            <a:r>
              <a:rPr lang="bg-BG" sz="1800" b="1" dirty="0" smtClean="0">
                <a:solidFill>
                  <a:schemeClr val="tx1"/>
                </a:solidFill>
                <a:latin typeface="Arial" panose="020B0604020202020204" pitchFamily="34" charset="0"/>
                <a:cs typeface="Arial" panose="020B0604020202020204" pitchFamily="34" charset="0"/>
              </a:rPr>
              <a:t>Научен институт </a:t>
            </a:r>
            <a:r>
              <a:rPr lang="bg-BG" sz="1800" dirty="0" smtClean="0">
                <a:solidFill>
                  <a:schemeClr val="tx1"/>
                </a:solidFill>
                <a:latin typeface="Arial" panose="020B0604020202020204" pitchFamily="34" charset="0"/>
                <a:cs typeface="Arial" panose="020B0604020202020204" pitchFamily="34" charset="0"/>
              </a:rPr>
              <a:t>в областта на селското стопанство и горите</a:t>
            </a:r>
          </a:p>
          <a:p>
            <a:pPr>
              <a:buFont typeface="Wingdings" pitchFamily="2" charset="2"/>
              <a:buChar char="Ø"/>
              <a:defRPr/>
            </a:pPr>
            <a:r>
              <a:rPr lang="bg-BG" sz="1800" b="1" dirty="0" smtClean="0">
                <a:solidFill>
                  <a:schemeClr val="tx1"/>
                </a:solidFill>
                <a:latin typeface="Arial" panose="020B0604020202020204" pitchFamily="34" charset="0"/>
                <a:cs typeface="Arial" panose="020B0604020202020204" pitchFamily="34" charset="0"/>
              </a:rPr>
              <a:t>Неправителствена или браншова организация </a:t>
            </a:r>
            <a:r>
              <a:rPr lang="bg-BG" sz="1800" dirty="0" smtClean="0">
                <a:solidFill>
                  <a:schemeClr val="tx1"/>
                </a:solidFill>
                <a:latin typeface="Arial" panose="020B0604020202020204" pitchFamily="34" charset="0"/>
                <a:cs typeface="Arial" panose="020B0604020202020204" pitchFamily="34" charset="0"/>
              </a:rPr>
              <a:t>с предмет на дейност в областта на селското стопанство или опазване на околната среда</a:t>
            </a:r>
          </a:p>
          <a:p>
            <a:pPr marL="0" indent="0">
              <a:buFont typeface="Symbol" pitchFamily="18" charset="2"/>
              <a:buNone/>
              <a:defRPr/>
            </a:pPr>
            <a:endParaRPr lang="bg-BG" sz="1800" b="1"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p:txBody>
          <a:bodyPr/>
          <a:lstStyle/>
          <a:p>
            <a:pPr lvl="1">
              <a:defRPr/>
            </a:pPr>
            <a:r>
              <a:rPr lang="bg-BG" sz="2000"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1 </a:t>
            </a:r>
            <a:r>
              <a:rPr lang="bg-BG"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ТРАНСФЕР НА ЗНАНИЯ И ДЕЙСТВИЯ ПО ОСВЕДОМЯВАНЕ</a:t>
            </a:r>
            <a:r>
              <a:rPr lang="en-US"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1.3. КРАТКОСРОЧЕН ОБМЕН НА ОПИТ В УПРАВЛЕНИЕТО НА ЗЕМЕДЕЛСКИ  И ГОРСКИ СТОПАНСТВА И ПОСЕЩЕНИЯ НА ЗЕМЕДЕЛСКИ И ГОРСКИ СТОПАНСТВА </a:t>
            </a:r>
            <a:r>
              <a:rPr lang="bg-BG" sz="1800" b="1" u="sng" dirty="0">
                <a:solidFill>
                  <a:schemeClr val="accent4">
                    <a:lumMod val="50000"/>
                  </a:schemeClr>
                </a:solidFill>
                <a:latin typeface="Arial" panose="020B0604020202020204" pitchFamily="34" charset="0"/>
                <a:cs typeface="Arial" panose="020B0604020202020204" pitchFamily="34" charset="0"/>
              </a:rPr>
              <a:t/>
            </a:r>
            <a:br>
              <a:rPr lang="bg-BG" sz="1800" b="1" u="sng" dirty="0">
                <a:solidFill>
                  <a:schemeClr val="accent4">
                    <a:lumMod val="50000"/>
                  </a:schemeClr>
                </a:solidFill>
                <a:latin typeface="Arial" panose="020B0604020202020204" pitchFamily="34" charset="0"/>
                <a:cs typeface="Arial" panose="020B0604020202020204" pitchFamily="34" charset="0"/>
              </a:rPr>
            </a:br>
            <a:endParaRPr lang="bg-BG" sz="20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341438"/>
            <a:ext cx="8569325" cy="4895850"/>
          </a:xfrm>
        </p:spPr>
        <p:txBody>
          <a:bodyPr/>
          <a:lstStyle/>
          <a:p>
            <a:pPr marL="0" indent="0">
              <a:buFont typeface="Symbol" pitchFamily="18" charset="2"/>
              <a:buNone/>
              <a:defRPr/>
            </a:pPr>
            <a:endParaRPr lang="bg-BG" sz="1800" b="1" i="1" dirty="0" smtClean="0">
              <a:solidFill>
                <a:schemeClr val="tx1"/>
              </a:solidFill>
              <a:latin typeface="+mj-lt"/>
              <a:cs typeface="Arial" panose="020B0604020202020204" pitchFamily="34" charset="0"/>
            </a:endParaRPr>
          </a:p>
          <a:p>
            <a:pPr marL="0" indent="0">
              <a:buFont typeface="Symbol" pitchFamily="18" charset="2"/>
              <a:buNone/>
              <a:defRPr/>
            </a:pPr>
            <a:endParaRPr lang="en-US" sz="1800" b="1" i="1" dirty="0">
              <a:solidFill>
                <a:schemeClr val="tx1"/>
              </a:solidFill>
              <a:latin typeface="+mj-lt"/>
              <a:cs typeface="Arial" panose="020B0604020202020204" pitchFamily="34" charset="0"/>
            </a:endParaRPr>
          </a:p>
          <a:p>
            <a:pPr marL="0" indent="0" algn="just">
              <a:buFont typeface="Symbol" pitchFamily="18" charset="2"/>
              <a:buNone/>
              <a:defRPr/>
            </a:pPr>
            <a:endParaRPr lang="bg-BG" sz="1800" b="1" i="1" dirty="0" smtClean="0">
              <a:solidFill>
                <a:schemeClr val="tx1"/>
              </a:solidFill>
              <a:latin typeface="Arial" pitchFamily="34" charset="0"/>
              <a:cs typeface="Arial" pitchFamily="34" charset="0"/>
            </a:endParaRPr>
          </a:p>
          <a:p>
            <a:pPr marL="0" indent="0" algn="just">
              <a:buFont typeface="Symbol" pitchFamily="18" charset="2"/>
              <a:buNone/>
              <a:defRPr/>
            </a:pPr>
            <a:r>
              <a:rPr lang="bg-BG" sz="1800" b="1" i="1" dirty="0" smtClean="0">
                <a:solidFill>
                  <a:schemeClr val="tx1"/>
                </a:solidFill>
                <a:latin typeface="Arial" pitchFamily="34" charset="0"/>
                <a:cs typeface="Arial" pitchFamily="34" charset="0"/>
              </a:rPr>
              <a:t>При прилагането ще се изпълняват следните условия:</a:t>
            </a:r>
          </a:p>
          <a:p>
            <a:pPr marL="0" indent="0" algn="just">
              <a:buFont typeface="Symbol" pitchFamily="18" charset="2"/>
              <a:buNone/>
              <a:defRPr/>
            </a:pPr>
            <a:endParaRPr lang="bg-BG" sz="1800" b="1" i="1" u="sng" dirty="0" smtClean="0">
              <a:solidFill>
                <a:schemeClr val="tx1"/>
              </a:solidFill>
              <a:latin typeface="Arial" pitchFamily="34" charset="0"/>
              <a:cs typeface="Arial" pitchFamily="34" charset="0"/>
            </a:endParaRPr>
          </a:p>
          <a:p>
            <a:pPr algn="just">
              <a:buFont typeface="Symbol" pitchFamily="18" charset="2"/>
              <a:buBlip>
                <a:blip r:embed="rId2"/>
              </a:buBlip>
              <a:defRPr/>
            </a:pPr>
            <a:r>
              <a:rPr lang="bg-BG" sz="1800" b="1" dirty="0" smtClean="0">
                <a:solidFill>
                  <a:schemeClr val="tx1"/>
                </a:solidFill>
                <a:latin typeface="Arial" pitchFamily="34" charset="0"/>
                <a:cs typeface="Arial" pitchFamily="34" charset="0"/>
              </a:rPr>
              <a:t>Периодът на валидност на ваучерите ще бъде една година;</a:t>
            </a:r>
          </a:p>
          <a:p>
            <a:pPr algn="just">
              <a:buFont typeface="Symbol" pitchFamily="18" charset="2"/>
              <a:buBlip>
                <a:blip r:embed="rId2"/>
              </a:buBlip>
              <a:defRPr/>
            </a:pPr>
            <a:r>
              <a:rPr lang="bg-BG" sz="1800" b="1" dirty="0" smtClean="0">
                <a:solidFill>
                  <a:schemeClr val="tx1"/>
                </a:solidFill>
                <a:latin typeface="Arial" pitchFamily="34" charset="0"/>
                <a:cs typeface="Arial" pitchFamily="34" charset="0"/>
              </a:rPr>
              <a:t>Ваучерите ще бъдат за всеки вид обучение;</a:t>
            </a:r>
          </a:p>
          <a:p>
            <a:pPr algn="just">
              <a:buFont typeface="Symbol" pitchFamily="18" charset="2"/>
              <a:buBlip>
                <a:blip r:embed="rId2"/>
              </a:buBlip>
              <a:defRPr/>
            </a:pPr>
            <a:r>
              <a:rPr lang="bg-BG" sz="1800" b="1" dirty="0" smtClean="0">
                <a:solidFill>
                  <a:schemeClr val="tx1"/>
                </a:solidFill>
                <a:latin typeface="Arial" pitchFamily="34" charset="0"/>
                <a:cs typeface="Arial" pitchFamily="34" charset="0"/>
              </a:rPr>
              <a:t>Ваучерите ще се предоставят на земеделски стопани и заети лица в техните стопанства, на горски стопани и заети лица в техните стопанства;</a:t>
            </a:r>
          </a:p>
          <a:p>
            <a:pPr algn="just">
              <a:buFont typeface="Symbol" pitchFamily="18" charset="2"/>
              <a:buBlip>
                <a:blip r:embed="rId2"/>
              </a:buBlip>
              <a:defRPr/>
            </a:pPr>
            <a:r>
              <a:rPr lang="bg-BG" sz="1800" b="1" dirty="0" smtClean="0">
                <a:solidFill>
                  <a:schemeClr val="tx1"/>
                </a:solidFill>
                <a:latin typeface="Arial" pitchFamily="34" charset="0"/>
                <a:cs typeface="Arial" pitchFamily="34" charset="0"/>
              </a:rPr>
              <a:t>В националното законодателство за прилагане на мярката:</a:t>
            </a:r>
          </a:p>
          <a:p>
            <a:pPr algn="just">
              <a:buFont typeface="Symbol" pitchFamily="18" charset="2"/>
              <a:buBlip>
                <a:blip r:embed="rId3"/>
              </a:buBlip>
              <a:defRPr/>
            </a:pPr>
            <a:r>
              <a:rPr lang="bg-BG" sz="1800" dirty="0" smtClean="0">
                <a:solidFill>
                  <a:schemeClr val="tx1"/>
                </a:solidFill>
                <a:latin typeface="Arial" pitchFamily="34" charset="0"/>
                <a:cs typeface="Arial" pitchFamily="34" charset="0"/>
              </a:rPr>
              <a:t>Процедурата </a:t>
            </a:r>
            <a:r>
              <a:rPr lang="bg-BG" sz="1800" dirty="0">
                <a:solidFill>
                  <a:schemeClr val="tx1"/>
                </a:solidFill>
                <a:latin typeface="Arial" pitchFamily="34" charset="0"/>
                <a:cs typeface="Arial" pitchFamily="34" charset="0"/>
              </a:rPr>
              <a:t>по издаване на ваучерите и начина на </a:t>
            </a:r>
            <a:r>
              <a:rPr lang="bg-BG" sz="1800" dirty="0" smtClean="0">
                <a:solidFill>
                  <a:schemeClr val="tx1"/>
                </a:solidFill>
                <a:latin typeface="Arial" pitchFamily="34" charset="0"/>
                <a:cs typeface="Arial" pitchFamily="34" charset="0"/>
              </a:rPr>
              <a:t>предоставяне;</a:t>
            </a:r>
          </a:p>
          <a:p>
            <a:pPr algn="just">
              <a:buFont typeface="Symbol" pitchFamily="18" charset="2"/>
              <a:buBlip>
                <a:blip r:embed="rId3"/>
              </a:buBlip>
              <a:defRPr/>
            </a:pPr>
            <a:r>
              <a:rPr lang="bg-BG" sz="1800" dirty="0">
                <a:solidFill>
                  <a:schemeClr val="tx1"/>
                </a:solidFill>
                <a:latin typeface="Arial" pitchFamily="34" charset="0"/>
                <a:cs typeface="Arial" pitchFamily="34" charset="0"/>
              </a:rPr>
              <a:t>Специфичните условия за възстановяването на разходите на обучаващите организации на базата на представени ваучери за реално обучени </a:t>
            </a:r>
            <a:r>
              <a:rPr lang="bg-BG" sz="1800" dirty="0" smtClean="0">
                <a:solidFill>
                  <a:schemeClr val="tx1"/>
                </a:solidFill>
                <a:latin typeface="Arial" pitchFamily="34" charset="0"/>
                <a:cs typeface="Arial" pitchFamily="34" charset="0"/>
              </a:rPr>
              <a:t>участници.</a:t>
            </a:r>
          </a:p>
          <a:p>
            <a:pPr>
              <a:buFont typeface="Symbol" pitchFamily="18" charset="2"/>
              <a:buBlip>
                <a:blip r:embed="rId4"/>
              </a:buBlip>
              <a:defRPr/>
            </a:pPr>
            <a:endParaRPr lang="bg-BG" sz="1800" b="1" dirty="0" smtClean="0">
              <a:solidFill>
                <a:schemeClr val="tx1"/>
              </a:solidFill>
              <a:latin typeface="+mj-lt"/>
              <a:cs typeface="Arial" panose="020B0604020202020204" pitchFamily="34" charset="0"/>
            </a:endParaRPr>
          </a:p>
          <a:p>
            <a:pPr marL="0" indent="0">
              <a:buFont typeface="Symbol" pitchFamily="18" charset="2"/>
              <a:buNone/>
              <a:defRPr/>
            </a:pPr>
            <a:endParaRPr lang="bg-BG" sz="1800" i="1" u="sng" dirty="0" smtClean="0">
              <a:solidFill>
                <a:schemeClr val="tx1"/>
              </a:solidFill>
              <a:latin typeface="+mj-lt"/>
              <a:cs typeface="Arial" panose="020B0604020202020204" pitchFamily="34" charset="0"/>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p:txBody>
          <a:bodyPr/>
          <a:lstStyle/>
          <a:p>
            <a:pPr lvl="1">
              <a:defRPr/>
            </a:pPr>
            <a:r>
              <a:rPr lang="en-US" sz="2000"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2000"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1 </a:t>
            </a:r>
            <a:r>
              <a:rPr lang="bg-BG"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ТРАНСФЕР НА ЗНАНИЯ И ДЕЙСТВИЯ ПО ОСВЕДОМЯВАНЕ</a:t>
            </a:r>
            <a:r>
              <a:rPr lang="en-US"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ПРИЛАГАНЕ НА СИСТЕМАТА НА ВАУЧЕРИ</a:t>
            </a:r>
            <a:r>
              <a:rPr lang="bg-BG" sz="1800" b="1" dirty="0" smtClean="0">
                <a:solidFill>
                  <a:schemeClr val="bg1"/>
                </a:solidFill>
                <a:latin typeface="Arial" panose="020B0604020202020204" pitchFamily="34" charset="0"/>
                <a:cs typeface="Arial" panose="020B0604020202020204" pitchFamily="34" charset="0"/>
              </a:rPr>
              <a:t/>
            </a:r>
            <a:br>
              <a:rPr lang="bg-BG" sz="1800" b="1" dirty="0" smtClean="0">
                <a:solidFill>
                  <a:schemeClr val="bg1"/>
                </a:solidFill>
                <a:latin typeface="Arial" panose="020B0604020202020204" pitchFamily="34" charset="0"/>
                <a:cs typeface="Arial" panose="020B0604020202020204" pitchFamily="34" charset="0"/>
              </a:rPr>
            </a:br>
            <a:endParaRPr lang="bg-BG" sz="2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916113"/>
            <a:ext cx="8569325" cy="4321175"/>
          </a:xfrm>
        </p:spPr>
        <p:txBody>
          <a:bodyPr/>
          <a:lstStyle/>
          <a:p>
            <a:pPr marL="0" indent="0" algn="just">
              <a:buFont typeface="Symbol" pitchFamily="18" charset="2"/>
              <a:buNone/>
              <a:defRPr/>
            </a:pPr>
            <a:r>
              <a:rPr lang="bg-BG" sz="1800" b="1" i="1" dirty="0" smtClean="0">
                <a:solidFill>
                  <a:schemeClr val="tx1"/>
                </a:solidFill>
                <a:latin typeface="Arial" panose="020B0604020202020204" pitchFamily="34" charset="0"/>
                <a:cs typeface="Arial" panose="020B0604020202020204" pitchFamily="34" charset="0"/>
              </a:rPr>
              <a:t>Целта на мярката е </a:t>
            </a:r>
            <a:r>
              <a:rPr lang="bg-BG" sz="1800" i="1" dirty="0" smtClean="0">
                <a:solidFill>
                  <a:schemeClr val="tx1"/>
                </a:solidFill>
              </a:rPr>
              <a:t> </a:t>
            </a:r>
            <a:r>
              <a:rPr lang="bg-BG" sz="1800" b="1" i="1" dirty="0">
                <a:solidFill>
                  <a:schemeClr val="tx1"/>
                </a:solidFill>
                <a:latin typeface="+mj-lt"/>
              </a:rPr>
              <a:t>да се подпомогнат земеделските стопани и горските стопани да подобрят устойчивото управление и общата ефективност на своите стопанства чрез използването на консултантски услуги, както и да бъдат създадени условия за обучение на консултантите по въпросите на изменението на климата, опазване на околната среда и ефективно използване на ресурсите</a:t>
            </a:r>
            <a:r>
              <a:rPr lang="ru-RU" sz="1800" b="1" i="1" dirty="0" smtClean="0">
                <a:solidFill>
                  <a:schemeClr val="tx1"/>
                </a:solidFill>
                <a:latin typeface="+mj-lt"/>
                <a:cs typeface="Arial" panose="020B0604020202020204" pitchFamily="34" charset="0"/>
              </a:rPr>
              <a:t>. </a:t>
            </a:r>
          </a:p>
          <a:p>
            <a:pPr marL="0" indent="0">
              <a:buFont typeface="Symbol" pitchFamily="18" charset="2"/>
              <a:buNone/>
              <a:defRPr/>
            </a:pPr>
            <a:endParaRPr lang="bg-BG"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r>
              <a:rPr lang="bg-BG" dirty="0" smtClean="0">
                <a:solidFill>
                  <a:schemeClr val="tx1"/>
                </a:solidFill>
                <a:latin typeface="Arial" panose="020B0604020202020204" pitchFamily="34" charset="0"/>
                <a:cs typeface="Arial" panose="020B0604020202020204" pitchFamily="34" charset="0"/>
              </a:rPr>
              <a:t>Мярката </a:t>
            </a:r>
            <a:r>
              <a:rPr lang="bg-BG" dirty="0">
                <a:solidFill>
                  <a:schemeClr val="tx1"/>
                </a:solidFill>
                <a:latin typeface="Arial" panose="020B0604020202020204" pitchFamily="34" charset="0"/>
                <a:cs typeface="Arial" panose="020B0604020202020204" pitchFamily="34" charset="0"/>
              </a:rPr>
              <a:t>ще се прилага със следните </a:t>
            </a:r>
            <a:r>
              <a:rPr lang="bg-BG" dirty="0" err="1" smtClean="0">
                <a:solidFill>
                  <a:schemeClr val="tx1"/>
                </a:solidFill>
                <a:latin typeface="Arial" panose="020B0604020202020204" pitchFamily="34" charset="0"/>
                <a:cs typeface="Arial" panose="020B0604020202020204" pitchFamily="34" charset="0"/>
              </a:rPr>
              <a:t>подмерки</a:t>
            </a:r>
            <a:r>
              <a:rPr lang="bg-BG" dirty="0">
                <a:solidFill>
                  <a:schemeClr val="tx1"/>
                </a:solidFill>
                <a:latin typeface="Arial" panose="020B0604020202020204" pitchFamily="34" charset="0"/>
                <a:cs typeface="Arial" panose="020B0604020202020204" pitchFamily="34" charset="0"/>
              </a:rPr>
              <a:t>:</a:t>
            </a:r>
          </a:p>
          <a:p>
            <a:pPr marL="303213" lvl="1" indent="0">
              <a:buFont typeface="Symbol" pitchFamily="18" charset="2"/>
              <a:buNone/>
              <a:defRPr/>
            </a:pPr>
            <a:r>
              <a:rPr lang="bg-BG" sz="2400" b="1" dirty="0" smtClean="0">
                <a:solidFill>
                  <a:schemeClr val="tx1"/>
                </a:solidFill>
                <a:latin typeface="Arial" panose="020B0604020202020204" pitchFamily="34" charset="0"/>
                <a:cs typeface="Arial" panose="020B0604020202020204" pitchFamily="34" charset="0"/>
              </a:rPr>
              <a:t>2.1. Помощ за осигуряване на консултантски услуги</a:t>
            </a:r>
            <a:endParaRPr lang="bg-BG" sz="2400" b="1" dirty="0">
              <a:solidFill>
                <a:schemeClr val="tx1"/>
              </a:solidFill>
              <a:latin typeface="Arial" panose="020B0604020202020204" pitchFamily="34" charset="0"/>
              <a:cs typeface="Arial" panose="020B0604020202020204" pitchFamily="34" charset="0"/>
            </a:endParaRPr>
          </a:p>
          <a:p>
            <a:pPr marL="303213" lvl="1" indent="0">
              <a:buFont typeface="Symbol" pitchFamily="18" charset="2"/>
              <a:buNone/>
              <a:defRPr/>
            </a:pPr>
            <a:r>
              <a:rPr lang="bg-BG" sz="2400" b="1" dirty="0" smtClean="0">
                <a:solidFill>
                  <a:schemeClr val="tx1"/>
                </a:solidFill>
                <a:latin typeface="Arial" panose="020B0604020202020204" pitchFamily="34" charset="0"/>
                <a:cs typeface="Arial" panose="020B0604020202020204" pitchFamily="34" charset="0"/>
              </a:rPr>
              <a:t>2.3. Подкрепа за обучение на консултанти</a:t>
            </a:r>
            <a:endParaRPr lang="bg-BG" sz="24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a:xfrm>
            <a:off x="457200" y="338138"/>
            <a:ext cx="8229600" cy="1290637"/>
          </a:xfrm>
        </p:spPr>
        <p:txBody>
          <a:bodyPr/>
          <a:lstStyle/>
          <a:p>
            <a:pPr>
              <a:defRPr/>
            </a:pPr>
            <a:r>
              <a:rPr lang="bg-BG"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2</a:t>
            </a:r>
            <a:r>
              <a:rPr lang="bg-BG" sz="2400"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bg-BG"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КОНСУЛТАНТСКИ УСЛУГИ </a:t>
            </a:r>
            <a:endParaRPr lang="bg-BG"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2"/>
          <p:cNvSpPr>
            <a:spLocks noGrp="1"/>
          </p:cNvSpPr>
          <p:nvPr>
            <p:ph type="title"/>
          </p:nvPr>
        </p:nvSpPr>
        <p:spPr/>
        <p:txBody>
          <a:bodyPr/>
          <a:lstStyle/>
          <a:p>
            <a:pPr algn="l"/>
            <a:r>
              <a:rPr lang="bg-BG" sz="2200" b="1" smtClean="0"/>
              <a:t>Мярка 6 „Развитие на стопанството и стопанската дейност“</a:t>
            </a:r>
            <a:endParaRPr lang="bg-BG" sz="2200" smtClean="0"/>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smtClean="0">
              <a:ln w="1905"/>
              <a:solidFill>
                <a:schemeClr val="tx1"/>
              </a:solidFill>
              <a:effectLst>
                <a:innerShdw blurRad="69850" dist="43180" dir="5400000">
                  <a:srgbClr val="000000">
                    <a:alpha val="65000"/>
                  </a:srgbClr>
                </a:innerShdw>
              </a:effectLst>
            </a:endParaRPr>
          </a:p>
          <a:p>
            <a:pPr>
              <a:defRPr/>
            </a:pPr>
            <a:r>
              <a:rPr lang="ru-RU"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a:ln w="1905"/>
              <a:solidFill>
                <a:schemeClr val="tx1"/>
              </a:solidFill>
              <a:effectLst>
                <a:innerShdw blurRad="69850" dist="43180" dir="5400000">
                  <a:srgbClr val="000000">
                    <a:alpha val="65000"/>
                  </a:srgbClr>
                </a:innerShdw>
              </a:effectLst>
            </a:endParaRPr>
          </a:p>
        </p:txBody>
      </p:sp>
      <p:sp>
        <p:nvSpPr>
          <p:cNvPr id="19459" name="Content Placeholder 1"/>
          <p:cNvSpPr>
            <a:spLocks noGrp="1"/>
          </p:cNvSpPr>
          <p:nvPr>
            <p:ph idx="1"/>
          </p:nvPr>
        </p:nvSpPr>
        <p:spPr>
          <a:xfrm>
            <a:off x="250825" y="1785938"/>
            <a:ext cx="8642350" cy="4176712"/>
          </a:xfrm>
        </p:spPr>
        <p:txBody>
          <a:bodyPr/>
          <a:lstStyle/>
          <a:p>
            <a:pPr marL="0" indent="0">
              <a:buClr>
                <a:srgbClr val="94C600"/>
              </a:buClr>
              <a:buFont typeface="Symbol" pitchFamily="18" charset="2"/>
              <a:buNone/>
            </a:pPr>
            <a:r>
              <a:rPr lang="bg-BG" sz="2000" b="1" smtClean="0">
                <a:solidFill>
                  <a:srgbClr val="000000"/>
                </a:solidFill>
              </a:rPr>
              <a:t>Цели на мярката:</a:t>
            </a:r>
          </a:p>
          <a:p>
            <a:pPr marL="0" indent="0" algn="just">
              <a:buClr>
                <a:srgbClr val="94C600"/>
              </a:buClr>
              <a:buFont typeface="Symbol" pitchFamily="18" charset="2"/>
              <a:buNone/>
            </a:pPr>
            <a:r>
              <a:rPr lang="bg-BG" sz="1400" b="1" smtClean="0">
                <a:solidFill>
                  <a:srgbClr val="000000"/>
                </a:solidFill>
              </a:rPr>
              <a:t>6.1 </a:t>
            </a:r>
            <a:endParaRPr lang="en-US" sz="1400" b="1" smtClean="0">
              <a:solidFill>
                <a:srgbClr val="000000"/>
              </a:solidFill>
            </a:endParaRPr>
          </a:p>
          <a:p>
            <a:pPr marL="0" indent="0" algn="just">
              <a:buClr>
                <a:srgbClr val="94C600"/>
              </a:buClr>
              <a:buFont typeface="Symbol" pitchFamily="18" charset="2"/>
              <a:buNone/>
            </a:pPr>
            <a:r>
              <a:rPr lang="bg-BG" sz="1400" smtClean="0">
                <a:solidFill>
                  <a:srgbClr val="000000"/>
                </a:solidFill>
              </a:rPr>
              <a:t>Улесняване  процеса на създаването на стопанства от млади земеделски  производители</a:t>
            </a:r>
          </a:p>
          <a:p>
            <a:pPr marL="0" indent="0" algn="just">
              <a:buClr>
                <a:srgbClr val="94C600"/>
              </a:buClr>
              <a:buFont typeface="Symbol" pitchFamily="18" charset="2"/>
              <a:buNone/>
            </a:pPr>
            <a:r>
              <a:rPr lang="en-US" sz="1400" b="1" smtClean="0">
                <a:solidFill>
                  <a:srgbClr val="000000"/>
                </a:solidFill>
              </a:rPr>
              <a:t>6.2 </a:t>
            </a:r>
            <a:r>
              <a:rPr lang="bg-BG" sz="1400" b="1" smtClean="0">
                <a:solidFill>
                  <a:srgbClr val="000000"/>
                </a:solidFill>
              </a:rPr>
              <a:t>и 6.4</a:t>
            </a:r>
          </a:p>
          <a:p>
            <a:pPr marL="0" indent="0" algn="just">
              <a:buClr>
                <a:srgbClr val="94C600"/>
              </a:buClr>
              <a:buFont typeface="Symbol" pitchFamily="18" charset="2"/>
              <a:buNone/>
            </a:pPr>
            <a:r>
              <a:rPr lang="bg-BG" sz="1400" smtClean="0">
                <a:solidFill>
                  <a:srgbClr val="000000"/>
                </a:solidFill>
              </a:rPr>
              <a:t>Насърчаване на заетостта и разкриване на качествени работни места и запазване на вече съществуващите работни места;</a:t>
            </a:r>
          </a:p>
          <a:p>
            <a:pPr marL="0" indent="0" algn="just">
              <a:buClr>
                <a:srgbClr val="94C600"/>
              </a:buClr>
              <a:buFont typeface="Symbol" pitchFamily="18" charset="2"/>
              <a:buNone/>
            </a:pPr>
            <a:r>
              <a:rPr lang="bg-BG" sz="1400" smtClean="0">
                <a:solidFill>
                  <a:srgbClr val="000000"/>
                </a:solidFill>
              </a:rPr>
              <a:t>Намаляване на сезонните колебания в заетостта;</a:t>
            </a:r>
          </a:p>
          <a:p>
            <a:pPr marL="0" indent="0" algn="just">
              <a:buClr>
                <a:srgbClr val="94C600"/>
              </a:buClr>
              <a:buFont typeface="Symbol" pitchFamily="18" charset="2"/>
              <a:buNone/>
            </a:pPr>
            <a:r>
              <a:rPr lang="bg-BG" sz="1400" smtClean="0">
                <a:solidFill>
                  <a:srgbClr val="000000"/>
                </a:solidFill>
              </a:rPr>
              <a:t>Насърчаване стартирането и развитието на неземеделски дейности в селските райони. </a:t>
            </a:r>
            <a:endParaRPr lang="bg-BG" sz="2000" b="1" smtClean="0">
              <a:solidFill>
                <a:srgbClr val="000000"/>
              </a:solidFill>
            </a:endParaRPr>
          </a:p>
          <a:p>
            <a:pPr marL="0" indent="0">
              <a:buClr>
                <a:srgbClr val="94C600"/>
              </a:buClr>
              <a:buFont typeface="Symbol" pitchFamily="18" charset="2"/>
              <a:buNone/>
            </a:pPr>
            <a:r>
              <a:rPr lang="bg-BG" sz="2000" b="1" smtClean="0">
                <a:solidFill>
                  <a:srgbClr val="000000"/>
                </a:solidFill>
              </a:rPr>
              <a:t>Обхват на подпомагане:</a:t>
            </a:r>
          </a:p>
          <a:p>
            <a:pPr marL="0" indent="0" algn="just">
              <a:buClr>
                <a:srgbClr val="94C600"/>
              </a:buClr>
              <a:buFont typeface="Symbol" pitchFamily="18" charset="2"/>
              <a:buNone/>
            </a:pPr>
            <a:r>
              <a:rPr lang="bg-BG" sz="1400" b="1" smtClean="0">
                <a:solidFill>
                  <a:srgbClr val="000000"/>
                </a:solidFill>
              </a:rPr>
              <a:t>6.1 </a:t>
            </a:r>
            <a:endParaRPr lang="en-US" sz="1400" b="1" smtClean="0">
              <a:solidFill>
                <a:srgbClr val="000000"/>
              </a:solidFill>
            </a:endParaRPr>
          </a:p>
          <a:p>
            <a:pPr marL="0" indent="0" algn="just">
              <a:buClr>
                <a:srgbClr val="94C600"/>
              </a:buClr>
              <a:buFont typeface="Symbol" pitchFamily="18" charset="2"/>
              <a:buNone/>
            </a:pPr>
            <a:r>
              <a:rPr lang="bg-BG" sz="1400" smtClean="0">
                <a:solidFill>
                  <a:srgbClr val="000000"/>
                </a:solidFill>
              </a:rPr>
              <a:t>Предоставяне на стартова помощ на млади земеделски производители, на възраст между 18 и 40 години</a:t>
            </a:r>
            <a:r>
              <a:rPr lang="en-US" sz="1400" smtClean="0">
                <a:solidFill>
                  <a:srgbClr val="000000"/>
                </a:solidFill>
              </a:rPr>
              <a:t>;</a:t>
            </a:r>
            <a:endParaRPr lang="bg-BG" sz="1400" smtClean="0">
              <a:solidFill>
                <a:srgbClr val="000000"/>
              </a:solidFill>
            </a:endParaRPr>
          </a:p>
          <a:p>
            <a:pPr marL="0" indent="0" algn="just">
              <a:buClr>
                <a:srgbClr val="94C600"/>
              </a:buClr>
              <a:buFont typeface="Symbol" pitchFamily="18" charset="2"/>
              <a:buNone/>
            </a:pPr>
            <a:r>
              <a:rPr lang="bg-BG" sz="1400" b="1" smtClean="0">
                <a:solidFill>
                  <a:srgbClr val="000000"/>
                </a:solidFill>
              </a:rPr>
              <a:t>6.2 </a:t>
            </a:r>
            <a:endParaRPr lang="en-US" sz="1400" b="1" smtClean="0">
              <a:solidFill>
                <a:srgbClr val="000000"/>
              </a:solidFill>
            </a:endParaRPr>
          </a:p>
          <a:p>
            <a:pPr marL="0" indent="0" algn="just">
              <a:buClr>
                <a:srgbClr val="94C600"/>
              </a:buClr>
              <a:buFont typeface="Symbol" pitchFamily="18" charset="2"/>
              <a:buNone/>
            </a:pPr>
            <a:r>
              <a:rPr lang="bg-BG" sz="1400" smtClean="0">
                <a:solidFill>
                  <a:srgbClr val="000000"/>
                </a:solidFill>
              </a:rPr>
              <a:t>Предоставяне на начална помощ </a:t>
            </a:r>
            <a:r>
              <a:rPr lang="ru-RU" sz="1400" smtClean="0">
                <a:solidFill>
                  <a:srgbClr val="000000"/>
                </a:solidFill>
              </a:rPr>
              <a:t>за нови </a:t>
            </a:r>
            <a:r>
              <a:rPr lang="bg-BG" sz="1400" smtClean="0">
                <a:solidFill>
                  <a:srgbClr val="000000"/>
                </a:solidFill>
              </a:rPr>
              <a:t>неземеделски дейности в селските райони, представени</a:t>
            </a:r>
            <a:r>
              <a:rPr lang="ru-RU" sz="1400" smtClean="0">
                <a:solidFill>
                  <a:srgbClr val="000000"/>
                </a:solidFill>
              </a:rPr>
              <a:t> чрез бизнес план.</a:t>
            </a:r>
          </a:p>
          <a:p>
            <a:pPr marL="0" indent="0">
              <a:buClr>
                <a:srgbClr val="94C600"/>
              </a:buClr>
              <a:buFont typeface="Symbol" pitchFamily="18" charset="2"/>
              <a:buNone/>
            </a:pPr>
            <a:r>
              <a:rPr lang="bg-BG" sz="1400" b="1" smtClean="0">
                <a:solidFill>
                  <a:srgbClr val="000000"/>
                </a:solidFill>
              </a:rPr>
              <a:t>6.4. </a:t>
            </a:r>
            <a:endParaRPr lang="en-US" sz="1400" b="1" smtClean="0">
              <a:solidFill>
                <a:srgbClr val="000000"/>
              </a:solidFill>
            </a:endParaRPr>
          </a:p>
          <a:p>
            <a:pPr marL="0" indent="0">
              <a:buClr>
                <a:srgbClr val="94C600"/>
              </a:buClr>
              <a:buFont typeface="Symbol" pitchFamily="18" charset="2"/>
              <a:buNone/>
            </a:pPr>
            <a:r>
              <a:rPr lang="bg-BG" sz="1400" smtClean="0">
                <a:solidFill>
                  <a:srgbClr val="000000"/>
                </a:solidFill>
              </a:rPr>
              <a:t>Подпомагане на инвестиции, свързани с неземеделски дейности на територията на селските райони</a:t>
            </a:r>
            <a:endParaRPr lang="bg-BG" sz="2000" b="1" smtClean="0">
              <a:solidFill>
                <a:srgbClr val="000000"/>
              </a:solidFill>
            </a:endParaRPr>
          </a:p>
          <a:p>
            <a:pPr marL="0" indent="0" algn="just">
              <a:buFont typeface="Symbol" pitchFamily="18" charset="2"/>
              <a:buNone/>
            </a:pPr>
            <a:endParaRPr lang="bg-BG" sz="1600" b="1"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484313"/>
            <a:ext cx="8569325" cy="4752975"/>
          </a:xfrm>
        </p:spPr>
        <p:txBody>
          <a:bodyPr/>
          <a:lstStyle/>
          <a:p>
            <a:pPr marL="303213" lvl="1" indent="0" algn="ctr">
              <a:buFont typeface="Symbol" pitchFamily="18" charset="2"/>
              <a:buNone/>
              <a:defRPr/>
            </a:pPr>
            <a:endParaRPr lang="en-US" sz="1800" b="1" i="1" u="sng"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r>
              <a:rPr lang="bg-BG" sz="1800" b="1" i="1" u="sng" dirty="0" smtClean="0">
                <a:solidFill>
                  <a:schemeClr val="tx1"/>
                </a:solidFill>
                <a:latin typeface="Arial" panose="020B0604020202020204" pitchFamily="34" charset="0"/>
                <a:cs typeface="Arial" panose="020B0604020202020204" pitchFamily="34" charset="0"/>
              </a:rPr>
              <a:t>Тип подкрепа</a:t>
            </a:r>
            <a:endParaRPr lang="en-US" sz="1800" b="1" i="1" u="sng" dirty="0" smtClean="0">
              <a:solidFill>
                <a:schemeClr val="tx1"/>
              </a:solidFill>
              <a:latin typeface="Arial" panose="020B0604020202020204" pitchFamily="34" charset="0"/>
              <a:cs typeface="Arial" panose="020B0604020202020204" pitchFamily="34" charset="0"/>
            </a:endParaRPr>
          </a:p>
          <a:p>
            <a:pPr marL="0" indent="0">
              <a:lnSpc>
                <a:spcPct val="150000"/>
              </a:lnSpc>
              <a:buFont typeface="Symbol" pitchFamily="18" charset="2"/>
              <a:buNone/>
              <a:defRPr/>
            </a:pPr>
            <a:r>
              <a:rPr lang="bg-BG" sz="1800" b="1" dirty="0" smtClean="0">
                <a:solidFill>
                  <a:schemeClr val="tx1"/>
                </a:solidFill>
                <a:latin typeface="+mj-lt"/>
              </a:rPr>
              <a:t>По </a:t>
            </a:r>
            <a:r>
              <a:rPr lang="bg-BG" sz="1800" b="1" dirty="0" err="1">
                <a:solidFill>
                  <a:schemeClr val="tx1"/>
                </a:solidFill>
                <a:latin typeface="+mj-lt"/>
              </a:rPr>
              <a:t>подмярката</a:t>
            </a:r>
            <a:r>
              <a:rPr lang="bg-BG" sz="1800" b="1" dirty="0">
                <a:solidFill>
                  <a:schemeClr val="tx1"/>
                </a:solidFill>
                <a:latin typeface="+mj-lt"/>
              </a:rPr>
              <a:t> се подкрепят два вида консултантски услуги: </a:t>
            </a:r>
          </a:p>
          <a:p>
            <a:pPr>
              <a:lnSpc>
                <a:spcPct val="150000"/>
              </a:lnSpc>
              <a:buFont typeface="Symbol" pitchFamily="18" charset="2"/>
              <a:buBlip>
                <a:blip r:embed="rId2"/>
              </a:buBlip>
              <a:defRPr/>
            </a:pPr>
            <a:r>
              <a:rPr lang="bg-BG" sz="1800" b="1" dirty="0">
                <a:solidFill>
                  <a:schemeClr val="tx1"/>
                </a:solidFill>
                <a:latin typeface="+mj-lt"/>
              </a:rPr>
              <a:t>А. </a:t>
            </a:r>
            <a:r>
              <a:rPr lang="bg-BG" sz="1800" b="1" i="1" dirty="0">
                <a:solidFill>
                  <a:schemeClr val="tx1"/>
                </a:solidFill>
                <a:latin typeface="+mj-lt"/>
              </a:rPr>
              <a:t>Консултантски услуги за земеделски стопани, включително млади земеделски стопани</a:t>
            </a:r>
            <a:r>
              <a:rPr lang="bg-BG" sz="1800" b="1" dirty="0">
                <a:solidFill>
                  <a:schemeClr val="tx1"/>
                </a:solidFill>
                <a:latin typeface="+mj-lt"/>
              </a:rPr>
              <a:t> – консултантските </a:t>
            </a:r>
            <a:r>
              <a:rPr lang="bg-BG" sz="1800" b="1" dirty="0" smtClean="0">
                <a:solidFill>
                  <a:schemeClr val="tx1"/>
                </a:solidFill>
                <a:latin typeface="+mj-lt"/>
              </a:rPr>
              <a:t>пакети </a:t>
            </a:r>
            <a:r>
              <a:rPr lang="en-US" sz="1800" b="1" dirty="0" smtClean="0">
                <a:solidFill>
                  <a:schemeClr val="tx1"/>
                </a:solidFill>
                <a:latin typeface="+mj-lt"/>
              </a:rPr>
              <a:t>(</a:t>
            </a:r>
            <a:r>
              <a:rPr lang="bg-BG" sz="1800" b="1" dirty="0" smtClean="0">
                <a:solidFill>
                  <a:schemeClr val="tx1"/>
                </a:solidFill>
                <a:latin typeface="+mj-lt"/>
              </a:rPr>
              <a:t>КП</a:t>
            </a:r>
            <a:r>
              <a:rPr lang="en-US" sz="1800" b="1" dirty="0" smtClean="0">
                <a:solidFill>
                  <a:schemeClr val="tx1"/>
                </a:solidFill>
                <a:latin typeface="+mj-lt"/>
              </a:rPr>
              <a:t>)</a:t>
            </a:r>
            <a:r>
              <a:rPr lang="bg-BG" sz="1800" b="1" dirty="0" smtClean="0">
                <a:solidFill>
                  <a:schemeClr val="tx1"/>
                </a:solidFill>
                <a:latin typeface="+mj-lt"/>
              </a:rPr>
              <a:t> </a:t>
            </a:r>
            <a:r>
              <a:rPr lang="bg-BG" sz="1800" b="1" dirty="0">
                <a:solidFill>
                  <a:schemeClr val="tx1"/>
                </a:solidFill>
                <a:latin typeface="+mj-lt"/>
              </a:rPr>
              <a:t>са по приоритетните </a:t>
            </a:r>
            <a:r>
              <a:rPr lang="bg-BG" sz="1800" b="1" dirty="0" smtClean="0">
                <a:solidFill>
                  <a:schemeClr val="tx1"/>
                </a:solidFill>
                <a:latin typeface="+mj-lt"/>
              </a:rPr>
              <a:t>области, </a:t>
            </a:r>
            <a:r>
              <a:rPr lang="bg-BG" sz="1800" b="1" dirty="0">
                <a:solidFill>
                  <a:schemeClr val="tx1"/>
                </a:solidFill>
                <a:latin typeface="+mj-lt"/>
              </a:rPr>
              <a:t>към които </a:t>
            </a:r>
            <a:r>
              <a:rPr lang="bg-BG" sz="1800" b="1" dirty="0" err="1">
                <a:solidFill>
                  <a:schemeClr val="tx1"/>
                </a:solidFill>
                <a:latin typeface="+mj-lt"/>
              </a:rPr>
              <a:t>подмярката</a:t>
            </a:r>
            <a:r>
              <a:rPr lang="bg-BG" sz="1800" b="1" dirty="0">
                <a:solidFill>
                  <a:schemeClr val="tx1"/>
                </a:solidFill>
                <a:latin typeface="+mj-lt"/>
              </a:rPr>
              <a:t> има принос. </a:t>
            </a:r>
            <a:r>
              <a:rPr lang="bg-BG" sz="1800" dirty="0">
                <a:solidFill>
                  <a:schemeClr val="tx1"/>
                </a:solidFill>
                <a:latin typeface="+mj-lt"/>
              </a:rPr>
              <a:t>Във всеки пакет по приоритетна област се включват задължителни и допълнителни елементи. </a:t>
            </a:r>
            <a:endParaRPr lang="bg-BG" sz="1800" dirty="0" smtClean="0">
              <a:solidFill>
                <a:schemeClr val="tx1"/>
              </a:solidFill>
              <a:latin typeface="+mj-lt"/>
            </a:endParaRPr>
          </a:p>
          <a:p>
            <a:pPr>
              <a:lnSpc>
                <a:spcPct val="150000"/>
              </a:lnSpc>
              <a:buFont typeface="Symbol" pitchFamily="18" charset="2"/>
              <a:buBlip>
                <a:blip r:embed="rId2"/>
              </a:buBlip>
              <a:defRPr/>
            </a:pPr>
            <a:r>
              <a:rPr lang="bg-BG" sz="1800" b="1" dirty="0" smtClean="0">
                <a:solidFill>
                  <a:schemeClr val="tx1"/>
                </a:solidFill>
                <a:latin typeface="+mj-lt"/>
              </a:rPr>
              <a:t>Б</a:t>
            </a:r>
            <a:r>
              <a:rPr lang="bg-BG" sz="1800" b="1" dirty="0">
                <a:solidFill>
                  <a:schemeClr val="tx1"/>
                </a:solidFill>
                <a:latin typeface="+mj-lt"/>
              </a:rPr>
              <a:t>. </a:t>
            </a:r>
            <a:r>
              <a:rPr lang="bg-BG" sz="1800" b="1" i="1" dirty="0">
                <a:solidFill>
                  <a:schemeClr val="tx1"/>
                </a:solidFill>
                <a:latin typeface="+mj-lt"/>
              </a:rPr>
              <a:t>Консултантски услуги за горски стопани</a:t>
            </a:r>
            <a:r>
              <a:rPr lang="bg-BG" sz="1800" b="1" dirty="0">
                <a:solidFill>
                  <a:schemeClr val="tx1"/>
                </a:solidFill>
                <a:latin typeface="+mj-lt"/>
              </a:rPr>
              <a:t> – един вид консултантски </a:t>
            </a:r>
            <a:r>
              <a:rPr lang="bg-BG" sz="1800" b="1" dirty="0" smtClean="0">
                <a:solidFill>
                  <a:schemeClr val="tx1"/>
                </a:solidFill>
                <a:latin typeface="+mj-lt"/>
              </a:rPr>
              <a:t>пакет</a:t>
            </a:r>
            <a:r>
              <a:rPr lang="en-US" sz="1800" b="1" dirty="0">
                <a:solidFill>
                  <a:schemeClr val="tx1"/>
                </a:solidFill>
                <a:latin typeface="+mj-lt"/>
              </a:rPr>
              <a:t> (</a:t>
            </a:r>
            <a:r>
              <a:rPr lang="bg-BG" sz="1800" b="1" dirty="0">
                <a:solidFill>
                  <a:schemeClr val="tx1"/>
                </a:solidFill>
                <a:latin typeface="+mj-lt"/>
              </a:rPr>
              <a:t>КП</a:t>
            </a:r>
            <a:r>
              <a:rPr lang="en-US" sz="1800" b="1" dirty="0">
                <a:solidFill>
                  <a:schemeClr val="tx1"/>
                </a:solidFill>
                <a:latin typeface="+mj-lt"/>
              </a:rPr>
              <a:t>)</a:t>
            </a:r>
            <a:r>
              <a:rPr lang="bg-BG" sz="1800" b="1" dirty="0" smtClean="0">
                <a:solidFill>
                  <a:schemeClr val="tx1"/>
                </a:solidFill>
                <a:latin typeface="+mj-lt"/>
              </a:rPr>
              <a:t> </a:t>
            </a:r>
            <a:r>
              <a:rPr lang="bg-BG" sz="1800" b="1" dirty="0">
                <a:solidFill>
                  <a:schemeClr val="tx1"/>
                </a:solidFill>
                <a:latin typeface="+mj-lt"/>
              </a:rPr>
              <a:t>по приоритетни области 4А  и 5Д. </a:t>
            </a:r>
            <a:r>
              <a:rPr lang="bg-BG" sz="1800" dirty="0">
                <a:solidFill>
                  <a:schemeClr val="tx1"/>
                </a:solidFill>
                <a:latin typeface="+mj-lt"/>
              </a:rPr>
              <a:t>В пакета се включват задължителен и допълнителен елемент.  </a:t>
            </a:r>
            <a:endParaRPr lang="bg-BG" sz="1800" dirty="0" smtClean="0">
              <a:solidFill>
                <a:schemeClr val="tx1"/>
              </a:solidFill>
              <a:latin typeface="+mj-lt"/>
            </a:endParaRPr>
          </a:p>
          <a:p>
            <a:pPr algn="just">
              <a:buFont typeface="Courier New" panose="02070309020205020404" pitchFamily="49" charset="0"/>
              <a:buChar char="o"/>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p:txBody>
          <a:bodyPr/>
          <a:lstStyle/>
          <a:p>
            <a:pPr lvl="1">
              <a:defRPr/>
            </a:pPr>
            <a:r>
              <a:rPr lang="bg-BG" sz="24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2</a:t>
            </a:r>
            <a:r>
              <a:rPr lang="bg-BG" sz="24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bg-BG" sz="24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КОНСУЛТАНТСКИ УСЛУГИ </a:t>
            </a:r>
            <a: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2.1. ПОМОЩ ЗА ОСИГУРЯВАНЕ НА КОНСУЛТАНТСКИ УСЛУГИ  </a:t>
            </a:r>
            <a:r>
              <a:rPr lang="en-US" sz="1800" b="1" u="sng" dirty="0">
                <a:solidFill>
                  <a:schemeClr val="accent1">
                    <a:lumMod val="50000"/>
                  </a:schemeClr>
                </a:solidFill>
                <a:latin typeface="Arial" panose="020B0604020202020204" pitchFamily="34" charset="0"/>
                <a:cs typeface="Arial" panose="020B0604020202020204" pitchFamily="34" charset="0"/>
              </a:rPr>
              <a:t/>
            </a:r>
            <a:br>
              <a:rPr lang="en-US" sz="1800" b="1" u="sng" dirty="0">
                <a:solidFill>
                  <a:schemeClr val="accent1">
                    <a:lumMod val="50000"/>
                  </a:schemeClr>
                </a:solidFill>
                <a:latin typeface="Arial" panose="020B0604020202020204" pitchFamily="34" charset="0"/>
                <a:cs typeface="Arial" panose="020B0604020202020204" pitchFamily="34" charset="0"/>
              </a:rPr>
            </a:br>
            <a:endParaRPr lang="bg-BG"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25" y="1484313"/>
            <a:ext cx="8569325" cy="4752975"/>
          </a:xfrm>
        </p:spPr>
        <p:txBody>
          <a:bodyPr/>
          <a:lstStyle/>
          <a:p>
            <a:pPr marL="303213" lvl="1" indent="0" algn="ctr">
              <a:lnSpc>
                <a:spcPct val="150000"/>
              </a:lnSpc>
              <a:buFont typeface="Symbol" pitchFamily="18" charset="2"/>
              <a:buNone/>
              <a:defRPr/>
            </a:pPr>
            <a:endParaRPr lang="en-US" sz="1800" b="1" i="1" u="sng" dirty="0" smtClean="0">
              <a:solidFill>
                <a:schemeClr val="tx1"/>
              </a:solidFill>
              <a:latin typeface="Arial" panose="020B0604020202020204" pitchFamily="34" charset="0"/>
              <a:cs typeface="Arial" panose="020B0604020202020204" pitchFamily="34" charset="0"/>
            </a:endParaRPr>
          </a:p>
          <a:p>
            <a:pPr marL="303213" lvl="1" indent="0">
              <a:lnSpc>
                <a:spcPct val="150000"/>
              </a:lnSpc>
              <a:buFont typeface="Symbol" pitchFamily="18" charset="2"/>
              <a:buNone/>
              <a:defRPr/>
            </a:pPr>
            <a:r>
              <a:rPr lang="bg-BG" sz="1800" b="1" i="1" u="sng" dirty="0" smtClean="0">
                <a:solidFill>
                  <a:schemeClr val="tx1"/>
                </a:solidFill>
                <a:latin typeface="Arial" panose="020B0604020202020204" pitchFamily="34" charset="0"/>
                <a:cs typeface="Arial" panose="020B0604020202020204" pitchFamily="34" charset="0"/>
              </a:rPr>
              <a:t>Допустими разходи</a:t>
            </a:r>
          </a:p>
          <a:p>
            <a:pPr>
              <a:lnSpc>
                <a:spcPct val="150000"/>
              </a:lnSpc>
              <a:buFont typeface="Symbol" pitchFamily="18" charset="2"/>
              <a:buBlip>
                <a:blip r:embed="rId2"/>
              </a:buBlip>
              <a:defRPr/>
            </a:pPr>
            <a:r>
              <a:rPr lang="bg-BG" sz="1800" b="1" dirty="0" smtClean="0">
                <a:solidFill>
                  <a:schemeClr val="tx1"/>
                </a:solidFill>
                <a:latin typeface="+mj-lt"/>
                <a:cs typeface="Arial" panose="020B0604020202020204" pitchFamily="34" charset="0"/>
              </a:rPr>
              <a:t>Разходи за предоставяне на услугата чрез консултантски пакети </a:t>
            </a:r>
            <a:r>
              <a:rPr lang="en-US" sz="1800" b="1" dirty="0">
                <a:solidFill>
                  <a:schemeClr val="tx1"/>
                </a:solidFill>
                <a:latin typeface="+mj-lt"/>
              </a:rPr>
              <a:t>(</a:t>
            </a:r>
            <a:r>
              <a:rPr lang="bg-BG" sz="1800" b="1" dirty="0">
                <a:solidFill>
                  <a:schemeClr val="tx1"/>
                </a:solidFill>
                <a:latin typeface="+mj-lt"/>
              </a:rPr>
              <a:t>КП</a:t>
            </a:r>
            <a:r>
              <a:rPr lang="en-US" sz="1800" b="1" dirty="0">
                <a:solidFill>
                  <a:schemeClr val="tx1"/>
                </a:solidFill>
                <a:latin typeface="+mj-lt"/>
              </a:rPr>
              <a:t>)</a:t>
            </a:r>
            <a:r>
              <a:rPr lang="bg-BG" sz="1800" b="1" dirty="0">
                <a:solidFill>
                  <a:schemeClr val="tx1"/>
                </a:solidFill>
                <a:latin typeface="+mj-lt"/>
              </a:rPr>
              <a:t> </a:t>
            </a:r>
            <a:r>
              <a:rPr lang="bg-BG" sz="1800" b="1" dirty="0" smtClean="0">
                <a:solidFill>
                  <a:schemeClr val="tx1"/>
                </a:solidFill>
                <a:latin typeface="+mj-lt"/>
              </a:rPr>
              <a:t>- </a:t>
            </a:r>
            <a:r>
              <a:rPr lang="bg-BG" sz="1600" dirty="0">
                <a:solidFill>
                  <a:schemeClr val="tx1"/>
                </a:solidFill>
                <a:latin typeface="+mj-lt"/>
              </a:rPr>
              <a:t>възнаграждения на  </a:t>
            </a:r>
            <a:r>
              <a:rPr lang="bg-BG" sz="1600" dirty="0" smtClean="0">
                <a:solidFill>
                  <a:schemeClr val="tx1"/>
                </a:solidFill>
                <a:latin typeface="+mj-lt"/>
              </a:rPr>
              <a:t>консултантите; </a:t>
            </a:r>
            <a:r>
              <a:rPr lang="bg-BG" sz="1600" dirty="0">
                <a:solidFill>
                  <a:schemeClr val="tx1"/>
                </a:solidFill>
                <a:latin typeface="+mj-lt"/>
              </a:rPr>
              <a:t>разходи за път, </a:t>
            </a:r>
            <a:r>
              <a:rPr lang="bg-BG" sz="1600" dirty="0" smtClean="0">
                <a:solidFill>
                  <a:schemeClr val="tx1"/>
                </a:solidFill>
                <a:latin typeface="+mj-lt"/>
              </a:rPr>
              <a:t>материали; </a:t>
            </a:r>
            <a:r>
              <a:rPr lang="bg-BG" sz="1600" dirty="0">
                <a:solidFill>
                  <a:schemeClr val="tx1"/>
                </a:solidFill>
                <a:latin typeface="+mj-lt"/>
              </a:rPr>
              <a:t>разходи, свързани с мястото, в което се доставя консултацията и други разходи, които са обосновани и са пряко свързани с предоставянето на консултантския </a:t>
            </a:r>
            <a:r>
              <a:rPr lang="bg-BG" sz="1600" dirty="0" smtClean="0">
                <a:solidFill>
                  <a:schemeClr val="tx1"/>
                </a:solidFill>
                <a:latin typeface="+mj-lt"/>
              </a:rPr>
              <a:t>пакет;</a:t>
            </a:r>
            <a:endParaRPr lang="bg-BG" sz="1600" b="1" dirty="0" smtClean="0">
              <a:solidFill>
                <a:schemeClr val="tx1"/>
              </a:solidFill>
              <a:latin typeface="+mj-lt"/>
            </a:endParaRPr>
          </a:p>
          <a:p>
            <a:pPr>
              <a:lnSpc>
                <a:spcPct val="150000"/>
              </a:lnSpc>
              <a:buFont typeface="Symbol" pitchFamily="18" charset="2"/>
              <a:buBlip>
                <a:blip r:embed="rId2"/>
              </a:buBlip>
              <a:defRPr/>
            </a:pPr>
            <a:r>
              <a:rPr lang="bg-BG" sz="1800" b="1" dirty="0" smtClean="0">
                <a:solidFill>
                  <a:schemeClr val="tx1"/>
                </a:solidFill>
                <a:latin typeface="+mj-lt"/>
                <a:cs typeface="Arial" panose="020B0604020202020204" pitchFamily="34" charset="0"/>
              </a:rPr>
              <a:t>Разходите се определят за всеки  КП по приоритетни области;</a:t>
            </a:r>
          </a:p>
          <a:p>
            <a:pPr>
              <a:lnSpc>
                <a:spcPct val="150000"/>
              </a:lnSpc>
              <a:buFont typeface="Symbol" pitchFamily="18" charset="2"/>
              <a:buBlip>
                <a:blip r:embed="rId2"/>
              </a:buBlip>
              <a:defRPr/>
            </a:pPr>
            <a:r>
              <a:rPr lang="bg-BG" sz="1800" b="1" dirty="0" smtClean="0">
                <a:solidFill>
                  <a:schemeClr val="tx1"/>
                </a:solidFill>
                <a:latin typeface="+mj-lt"/>
                <a:cs typeface="Arial" panose="020B0604020202020204" pitchFamily="34" charset="0"/>
              </a:rPr>
              <a:t>Разходите за един КП се отнасят за предоставянето на пакета на единица стопанство;</a:t>
            </a:r>
          </a:p>
          <a:p>
            <a:pPr>
              <a:lnSpc>
                <a:spcPct val="150000"/>
              </a:lnSpc>
              <a:buFont typeface="Symbol" pitchFamily="18" charset="2"/>
              <a:buBlip>
                <a:blip r:embed="rId2"/>
              </a:buBlip>
              <a:defRPr/>
            </a:pPr>
            <a:r>
              <a:rPr lang="bg-BG" sz="1800" b="1" dirty="0" smtClean="0">
                <a:solidFill>
                  <a:schemeClr val="tx1"/>
                </a:solidFill>
                <a:latin typeface="+mj-lt"/>
                <a:cs typeface="Arial" panose="020B0604020202020204" pitchFamily="34" charset="0"/>
              </a:rPr>
              <a:t>Разходите се изплащат на бенефициентите по </a:t>
            </a:r>
            <a:r>
              <a:rPr lang="bg-BG" sz="1800" b="1" dirty="0" err="1" smtClean="0">
                <a:solidFill>
                  <a:schemeClr val="tx1"/>
                </a:solidFill>
                <a:latin typeface="+mj-lt"/>
                <a:cs typeface="Arial" panose="020B0604020202020204" pitchFamily="34" charset="0"/>
              </a:rPr>
              <a:t>подмярката</a:t>
            </a:r>
            <a:r>
              <a:rPr lang="bg-BG" sz="1800" b="1" dirty="0" smtClean="0">
                <a:solidFill>
                  <a:schemeClr val="tx1"/>
                </a:solidFill>
                <a:latin typeface="+mj-lt"/>
                <a:cs typeface="Arial" panose="020B0604020202020204" pitchFamily="34" charset="0"/>
              </a:rPr>
              <a:t> във вид на общи стандартни разходи. </a:t>
            </a:r>
            <a:endParaRPr lang="bg-BG" sz="1800" b="1" i="1" u="sng" dirty="0" smtClean="0">
              <a:solidFill>
                <a:schemeClr val="tx1"/>
              </a:solidFill>
              <a:latin typeface="+mj-lt"/>
              <a:cs typeface="Arial" panose="020B0604020202020204" pitchFamily="34" charset="0"/>
            </a:endParaRPr>
          </a:p>
          <a:p>
            <a:pPr>
              <a:buFont typeface="Symbol" pitchFamily="18" charset="2"/>
              <a:buBlip>
                <a:blip r:embed="rId3"/>
              </a:buBlip>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303213" lvl="1" indent="0">
              <a:buFont typeface="Symbol" pitchFamily="18" charset="2"/>
              <a:buNone/>
              <a:defRPr/>
            </a:pPr>
            <a:endParaRPr lang="bg-BG" sz="1800"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a:xfrm>
            <a:off x="395288" y="333375"/>
            <a:ext cx="8229600" cy="1252538"/>
          </a:xfrm>
        </p:spPr>
        <p:txBody>
          <a:bodyPr/>
          <a:lstStyle/>
          <a:p>
            <a:pPr>
              <a:defRPr/>
            </a:pPr>
            <a:r>
              <a:rPr lang="bg-BG" sz="24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2</a:t>
            </a:r>
            <a:r>
              <a:rPr lang="bg-BG" sz="24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bg-BG" sz="24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КОНСУЛТАНТСКИ УСЛУГИ </a:t>
            </a:r>
            <a:r>
              <a:rPr lang="en-US" sz="32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32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800" b="1" dirty="0">
                <a:solidFill>
                  <a:schemeClr val="bg1"/>
                </a:solidFill>
                <a:latin typeface="Arial" panose="020B0604020202020204" pitchFamily="34" charset="0"/>
                <a:cs typeface="Arial" panose="020B0604020202020204" pitchFamily="34" charset="0"/>
              </a:rPr>
              <a:t>ПОДМЯРКА 2.1. ПОМОЩ ЗА ОСИГУРЯВАНЕ НА КОНСУЛТАНТСКИ УСЛУГИ</a:t>
            </a:r>
            <a:endParaRPr lang="bg-BG" sz="1800" b="1" dirty="0">
              <a:solidFill>
                <a:schemeClr val="accent1">
                  <a:lumMod val="50000"/>
                </a:schemeClr>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484313"/>
            <a:ext cx="8569325" cy="4752975"/>
          </a:xfrm>
        </p:spPr>
        <p:txBody>
          <a:bodyPr/>
          <a:lstStyle/>
          <a:p>
            <a:pPr marL="303213" lvl="1" indent="0" algn="ctr">
              <a:buFont typeface="Symbol" pitchFamily="18" charset="2"/>
              <a:buNone/>
              <a:defRPr/>
            </a:pPr>
            <a:endParaRPr lang="en-US" sz="1800" b="1" i="1" u="sng" dirty="0" smtClean="0">
              <a:solidFill>
                <a:schemeClr val="tx1"/>
              </a:solidFill>
              <a:latin typeface="Arial" panose="020B0604020202020204" pitchFamily="34" charset="0"/>
              <a:cs typeface="Arial" panose="020B0604020202020204" pitchFamily="34" charset="0"/>
            </a:endParaRPr>
          </a:p>
          <a:p>
            <a:pPr marL="303213" lvl="1" indent="0" algn="ctr">
              <a:buFont typeface="Symbol" pitchFamily="18" charset="2"/>
              <a:buNone/>
              <a:defRPr/>
            </a:pPr>
            <a:endParaRPr lang="en-US" sz="1800" b="1" i="1" u="sng" dirty="0">
              <a:solidFill>
                <a:schemeClr val="tx1"/>
              </a:solidFill>
              <a:latin typeface="Arial" panose="020B0604020202020204" pitchFamily="34" charset="0"/>
              <a:cs typeface="Arial" panose="020B0604020202020204" pitchFamily="34" charset="0"/>
            </a:endParaRPr>
          </a:p>
          <a:p>
            <a:pPr marL="303213" lvl="1" indent="0">
              <a:buFont typeface="Symbol" pitchFamily="18" charset="2"/>
              <a:buNone/>
              <a:defRPr/>
            </a:pPr>
            <a:r>
              <a:rPr lang="bg-BG" sz="1800" b="1" i="1" u="sng" dirty="0" smtClean="0">
                <a:solidFill>
                  <a:schemeClr val="tx1"/>
                </a:solidFill>
                <a:latin typeface="Arial" panose="020B0604020202020204" pitchFamily="34" charset="0"/>
                <a:cs typeface="Arial" panose="020B0604020202020204" pitchFamily="34" charset="0"/>
              </a:rPr>
              <a:t>Бенефициенти </a:t>
            </a:r>
          </a:p>
          <a:p>
            <a:pPr marL="303213" lvl="1" indent="0" algn="ctr">
              <a:buFont typeface="Symbol" pitchFamily="18" charset="2"/>
              <a:buNone/>
              <a:defRPr/>
            </a:pPr>
            <a:r>
              <a:rPr lang="bg-BG" sz="1800" b="1" i="1" u="sng" dirty="0" smtClean="0">
                <a:solidFill>
                  <a:schemeClr val="tx1"/>
                </a:solidFill>
                <a:latin typeface="Arial" panose="020B0604020202020204" pitchFamily="34" charset="0"/>
                <a:cs typeface="Arial" panose="020B0604020202020204" pitchFamily="34" charset="0"/>
              </a:rPr>
              <a:t> </a:t>
            </a:r>
          </a:p>
          <a:p>
            <a:pPr>
              <a:buFont typeface="Wingdings" pitchFamily="2" charset="2"/>
              <a:buChar char="Ø"/>
              <a:defRPr/>
            </a:pPr>
            <a:r>
              <a:rPr lang="bg-BG" sz="1800" b="1" dirty="0" smtClean="0">
                <a:solidFill>
                  <a:schemeClr val="tx1"/>
                </a:solidFill>
                <a:latin typeface="+mj-lt"/>
              </a:rPr>
              <a:t>Доставчиците </a:t>
            </a:r>
            <a:r>
              <a:rPr lang="bg-BG" sz="1800" b="1" dirty="0">
                <a:solidFill>
                  <a:schemeClr val="tx1"/>
                </a:solidFill>
                <a:latin typeface="+mj-lt"/>
              </a:rPr>
              <a:t>на консултантски </a:t>
            </a:r>
            <a:r>
              <a:rPr lang="bg-BG" sz="1800" b="1" dirty="0" smtClean="0">
                <a:solidFill>
                  <a:schemeClr val="tx1"/>
                </a:solidFill>
                <a:latin typeface="+mj-lt"/>
              </a:rPr>
              <a:t>услуги -  </a:t>
            </a:r>
            <a:r>
              <a:rPr lang="bg-BG" sz="1800" b="1" i="1" dirty="0">
                <a:solidFill>
                  <a:schemeClr val="tx1"/>
                </a:solidFill>
                <a:latin typeface="+mj-lt"/>
              </a:rPr>
              <a:t>консултантски организации по мярката</a:t>
            </a:r>
            <a:r>
              <a:rPr lang="bg-BG" sz="1800" b="1" dirty="0">
                <a:solidFill>
                  <a:schemeClr val="tx1"/>
                </a:solidFill>
                <a:latin typeface="+mj-lt"/>
              </a:rPr>
              <a:t>. </a:t>
            </a:r>
            <a:endParaRPr lang="bg-BG" sz="1800" b="1" i="1" dirty="0">
              <a:solidFill>
                <a:schemeClr val="tx1"/>
              </a:solidFill>
              <a:latin typeface="+mj-lt"/>
              <a:cs typeface="Arial" panose="020B0604020202020204" pitchFamily="34" charset="0"/>
            </a:endParaRPr>
          </a:p>
          <a:p>
            <a:pPr>
              <a:buFont typeface="Wingdings" pitchFamily="2" charset="2"/>
              <a:buChar char="Ø"/>
              <a:defRPr/>
            </a:pPr>
            <a:r>
              <a:rPr lang="bg-BG" sz="1800" b="1" dirty="0" smtClean="0">
                <a:solidFill>
                  <a:schemeClr val="tx1"/>
                </a:solidFill>
                <a:latin typeface="+mj-lt"/>
              </a:rPr>
              <a:t>Консултантските </a:t>
            </a:r>
            <a:r>
              <a:rPr lang="bg-BG" sz="1800" b="1" dirty="0">
                <a:solidFill>
                  <a:schemeClr val="tx1"/>
                </a:solidFill>
                <a:latin typeface="+mj-lt"/>
              </a:rPr>
              <a:t>услуги </a:t>
            </a:r>
            <a:r>
              <a:rPr lang="bg-BG" sz="1800" b="1" dirty="0" smtClean="0">
                <a:solidFill>
                  <a:schemeClr val="tx1"/>
                </a:solidFill>
                <a:latin typeface="+mj-lt"/>
              </a:rPr>
              <a:t>- </a:t>
            </a:r>
            <a:r>
              <a:rPr lang="bg-BG" sz="1800" b="1" dirty="0">
                <a:solidFill>
                  <a:schemeClr val="tx1"/>
                </a:solidFill>
                <a:latin typeface="+mj-lt"/>
              </a:rPr>
              <a:t>в полза на земеделските стопани, младите стопани, съгласно определението в програмата и горските стопани. </a:t>
            </a:r>
            <a:endParaRPr lang="bg-BG" sz="1800" b="1" dirty="0" smtClean="0">
              <a:solidFill>
                <a:schemeClr val="tx1"/>
              </a:solidFill>
              <a:latin typeface="+mj-lt"/>
            </a:endParaRPr>
          </a:p>
          <a:p>
            <a:pPr marL="0" indent="0">
              <a:buFont typeface="Symbol" pitchFamily="18" charset="2"/>
              <a:buNone/>
              <a:defRPr/>
            </a:pPr>
            <a:endParaRPr lang="bg-BG" sz="1800" b="1" i="1" dirty="0">
              <a:solidFill>
                <a:schemeClr val="tx1"/>
              </a:solidFill>
              <a:latin typeface="+mj-lt"/>
              <a:cs typeface="Arial" panose="020B0604020202020204" pitchFamily="34" charset="0"/>
            </a:endParaRPr>
          </a:p>
          <a:p>
            <a:pPr marL="0" indent="0">
              <a:buFont typeface="Symbol" pitchFamily="18" charset="2"/>
              <a:buNone/>
              <a:defRPr/>
            </a:pPr>
            <a:r>
              <a:rPr lang="bg-BG" sz="1800" b="1" i="1" dirty="0" smtClean="0">
                <a:solidFill>
                  <a:schemeClr val="tx1"/>
                </a:solidFill>
                <a:latin typeface="+mj-lt"/>
                <a:cs typeface="Arial" panose="020B0604020202020204" pitchFamily="34" charset="0"/>
              </a:rPr>
              <a:t>Условия за избираемост</a:t>
            </a:r>
          </a:p>
          <a:p>
            <a:pPr>
              <a:buFont typeface="Wingdings" pitchFamily="2" charset="2"/>
              <a:buChar char="q"/>
              <a:defRPr/>
            </a:pPr>
            <a:r>
              <a:rPr lang="bg-BG" sz="1800" b="1" dirty="0">
                <a:solidFill>
                  <a:schemeClr val="tx1"/>
                </a:solidFill>
                <a:latin typeface="+mj-lt"/>
              </a:rPr>
              <a:t>Подходящи ресурси от квалифициран </a:t>
            </a:r>
            <a:r>
              <a:rPr lang="bg-BG" sz="1800" b="1" dirty="0" smtClean="0">
                <a:solidFill>
                  <a:schemeClr val="tx1"/>
                </a:solidFill>
                <a:latin typeface="+mj-lt"/>
              </a:rPr>
              <a:t>персонал;</a:t>
            </a:r>
            <a:endParaRPr lang="bg-BG" sz="1800" b="1" dirty="0">
              <a:solidFill>
                <a:schemeClr val="tx1"/>
              </a:solidFill>
              <a:latin typeface="+mj-lt"/>
            </a:endParaRPr>
          </a:p>
          <a:p>
            <a:pPr>
              <a:buFont typeface="Wingdings" pitchFamily="2" charset="2"/>
              <a:buChar char="q"/>
              <a:defRPr/>
            </a:pPr>
            <a:r>
              <a:rPr lang="bg-BG" sz="1800" b="1" dirty="0">
                <a:solidFill>
                  <a:schemeClr val="tx1"/>
                </a:solidFill>
                <a:latin typeface="+mj-lt"/>
              </a:rPr>
              <a:t>Редовно обучен </a:t>
            </a:r>
            <a:r>
              <a:rPr lang="bg-BG" sz="1800" b="1" dirty="0" smtClean="0">
                <a:solidFill>
                  <a:schemeClr val="tx1"/>
                </a:solidFill>
                <a:latin typeface="+mj-lt"/>
              </a:rPr>
              <a:t>персонал;</a:t>
            </a:r>
            <a:endParaRPr lang="bg-BG" sz="1800" b="1" dirty="0">
              <a:solidFill>
                <a:schemeClr val="tx1"/>
              </a:solidFill>
              <a:latin typeface="+mj-lt"/>
            </a:endParaRPr>
          </a:p>
          <a:p>
            <a:pPr>
              <a:buFont typeface="Wingdings" pitchFamily="2" charset="2"/>
              <a:buChar char="q"/>
              <a:defRPr/>
            </a:pPr>
            <a:r>
              <a:rPr lang="bg-BG" sz="1800" b="1" dirty="0">
                <a:solidFill>
                  <a:schemeClr val="tx1"/>
                </a:solidFill>
                <a:latin typeface="+mj-lt"/>
              </a:rPr>
              <a:t>Консултантски </a:t>
            </a:r>
            <a:r>
              <a:rPr lang="bg-BG" sz="1800" b="1" dirty="0" smtClean="0">
                <a:solidFill>
                  <a:schemeClr val="tx1"/>
                </a:solidFill>
                <a:latin typeface="+mj-lt"/>
              </a:rPr>
              <a:t>опит;</a:t>
            </a:r>
            <a:endParaRPr lang="bg-BG" sz="1800" b="1" dirty="0">
              <a:solidFill>
                <a:schemeClr val="tx1"/>
              </a:solidFill>
              <a:latin typeface="+mj-lt"/>
            </a:endParaRPr>
          </a:p>
          <a:p>
            <a:pPr>
              <a:buFont typeface="Wingdings" pitchFamily="2" charset="2"/>
              <a:buChar char="q"/>
              <a:defRPr/>
            </a:pPr>
            <a:r>
              <a:rPr lang="bg-BG" sz="1800" b="1" dirty="0">
                <a:solidFill>
                  <a:schemeClr val="tx1"/>
                </a:solidFill>
                <a:latin typeface="+mj-lt"/>
              </a:rPr>
              <a:t>Надеждност по отношение на обхвата на консултантските </a:t>
            </a:r>
            <a:r>
              <a:rPr lang="bg-BG" sz="1800" b="1" dirty="0" smtClean="0">
                <a:solidFill>
                  <a:schemeClr val="tx1"/>
                </a:solidFill>
                <a:latin typeface="+mj-lt"/>
              </a:rPr>
              <a:t>пакети.</a:t>
            </a:r>
            <a:endParaRPr lang="bg-BG" sz="1800" b="1" dirty="0">
              <a:solidFill>
                <a:schemeClr val="tx1"/>
              </a:solidFill>
              <a:latin typeface="+mj-lt"/>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p:txBody>
          <a:bodyPr/>
          <a:lstStyle/>
          <a:p>
            <a:pPr>
              <a:defRPr/>
            </a:pPr>
            <a:r>
              <a:rPr lang="bg-BG" sz="24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2</a:t>
            </a:r>
            <a:r>
              <a:rPr lang="bg-BG" sz="24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bg-BG" sz="24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КОНСУЛТАНТСКИ УСЛУГИ </a:t>
            </a:r>
            <a:r>
              <a:rPr lang="en-US" sz="24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4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2.1. ПОМОЩ ЗА ОСИГУРЯВАНЕ НА КОНСУЛТАНТСКИ УСЛУГИ  </a:t>
            </a:r>
            <a:r>
              <a:rPr lang="en-US" sz="2400" b="1" u="sng" dirty="0">
                <a:solidFill>
                  <a:schemeClr val="accent1">
                    <a:lumMod val="50000"/>
                  </a:schemeClr>
                </a:solidFill>
                <a:latin typeface="Arial" panose="020B0604020202020204" pitchFamily="34" charset="0"/>
                <a:cs typeface="Arial" panose="020B0604020202020204" pitchFamily="34" charset="0"/>
              </a:rPr>
              <a:t/>
            </a:r>
            <a:br>
              <a:rPr lang="en-US" sz="2400" b="1" u="sng" dirty="0">
                <a:solidFill>
                  <a:schemeClr val="accent1">
                    <a:lumMod val="50000"/>
                  </a:schemeClr>
                </a:solidFill>
                <a:latin typeface="Arial" panose="020B0604020202020204" pitchFamily="34" charset="0"/>
                <a:cs typeface="Arial" panose="020B0604020202020204" pitchFamily="34" charset="0"/>
              </a:rPr>
            </a:br>
            <a:endParaRPr lang="bg-BG" sz="2400" b="1"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484313"/>
            <a:ext cx="8569325" cy="4752975"/>
          </a:xfrm>
        </p:spPr>
        <p:txBody>
          <a:bodyPr/>
          <a:lstStyle/>
          <a:p>
            <a:pPr marL="303213" lvl="1" indent="0" algn="ctr">
              <a:buFont typeface="Symbol" pitchFamily="18" charset="2"/>
              <a:buNone/>
              <a:defRPr/>
            </a:pPr>
            <a:endParaRPr lang="en-US" sz="1800" b="1" u="sng" dirty="0" smtClean="0">
              <a:solidFill>
                <a:schemeClr val="tx1"/>
              </a:solidFill>
              <a:latin typeface="+mj-lt"/>
            </a:endParaRPr>
          </a:p>
          <a:p>
            <a:pPr marL="303213" lvl="1" indent="0">
              <a:buFont typeface="Symbol" pitchFamily="18" charset="2"/>
              <a:buNone/>
              <a:defRPr/>
            </a:pPr>
            <a:endParaRPr lang="bg-BG" sz="1800" b="1" u="sng" dirty="0" smtClean="0">
              <a:solidFill>
                <a:schemeClr val="tx1"/>
              </a:solidFill>
              <a:latin typeface="+mj-lt"/>
            </a:endParaRPr>
          </a:p>
          <a:p>
            <a:pPr marL="303213" lvl="1" indent="0">
              <a:buFont typeface="Symbol" pitchFamily="18" charset="2"/>
              <a:buNone/>
              <a:defRPr/>
            </a:pPr>
            <a:r>
              <a:rPr lang="bg-BG" sz="1800" b="1" u="sng" dirty="0" smtClean="0">
                <a:solidFill>
                  <a:schemeClr val="tx1"/>
                </a:solidFill>
                <a:latin typeface="+mj-lt"/>
              </a:rPr>
              <a:t>Принципи </a:t>
            </a:r>
            <a:r>
              <a:rPr lang="bg-BG" sz="1800" b="1" u="sng" dirty="0">
                <a:solidFill>
                  <a:schemeClr val="tx1"/>
                </a:solidFill>
                <a:latin typeface="+mj-lt"/>
              </a:rPr>
              <a:t>по отношение на установяване на критериите за </a:t>
            </a:r>
            <a:r>
              <a:rPr lang="bg-BG" sz="1800" b="1" u="sng" dirty="0" smtClean="0">
                <a:solidFill>
                  <a:schemeClr val="tx1"/>
                </a:solidFill>
                <a:latin typeface="+mj-lt"/>
              </a:rPr>
              <a:t>подбор</a:t>
            </a:r>
          </a:p>
          <a:p>
            <a:pPr marL="0" indent="0">
              <a:buFont typeface="Symbol" pitchFamily="18" charset="2"/>
              <a:buNone/>
              <a:defRPr/>
            </a:pPr>
            <a:endParaRPr lang="bg-BG" sz="1600" b="1" dirty="0" smtClean="0">
              <a:solidFill>
                <a:schemeClr val="tx1"/>
              </a:solidFill>
              <a:latin typeface="+mj-lt"/>
            </a:endParaRPr>
          </a:p>
          <a:p>
            <a:pPr marL="0" indent="0" algn="just">
              <a:buFont typeface="Symbol" pitchFamily="18" charset="2"/>
              <a:buNone/>
              <a:defRPr/>
            </a:pPr>
            <a:r>
              <a:rPr lang="bg-BG" sz="1600" b="1" dirty="0" smtClean="0">
                <a:solidFill>
                  <a:schemeClr val="tx1"/>
                </a:solidFill>
                <a:latin typeface="+mj-lt"/>
              </a:rPr>
              <a:t>Подборът </a:t>
            </a:r>
            <a:r>
              <a:rPr lang="bg-BG" sz="1600" b="1" dirty="0">
                <a:solidFill>
                  <a:schemeClr val="tx1"/>
                </a:solidFill>
                <a:latin typeface="+mj-lt"/>
              </a:rPr>
              <a:t>на консултантски организации се извършва чрез два вида покани. </a:t>
            </a:r>
            <a:endParaRPr lang="bg-BG" sz="1600" b="1" dirty="0" smtClean="0">
              <a:solidFill>
                <a:schemeClr val="tx1"/>
              </a:solidFill>
              <a:latin typeface="+mj-lt"/>
            </a:endParaRPr>
          </a:p>
          <a:p>
            <a:pPr algn="just">
              <a:buFont typeface="Symbol" pitchFamily="18" charset="2"/>
              <a:buBlip>
                <a:blip r:embed="rId2"/>
              </a:buBlip>
              <a:defRPr/>
            </a:pPr>
            <a:r>
              <a:rPr lang="bg-BG" sz="1600" b="1" dirty="0" smtClean="0">
                <a:solidFill>
                  <a:schemeClr val="tx1"/>
                </a:solidFill>
                <a:latin typeface="+mj-lt"/>
              </a:rPr>
              <a:t>Първата </a:t>
            </a:r>
            <a:r>
              <a:rPr lang="bg-BG" sz="1600" b="1" dirty="0">
                <a:solidFill>
                  <a:schemeClr val="tx1"/>
                </a:solidFill>
                <a:latin typeface="+mj-lt"/>
              </a:rPr>
              <a:t>покана е на базата на условията за </a:t>
            </a:r>
            <a:r>
              <a:rPr lang="bg-BG" sz="1600" b="1" dirty="0" smtClean="0">
                <a:solidFill>
                  <a:schemeClr val="tx1"/>
                </a:solidFill>
                <a:latin typeface="+mj-lt"/>
              </a:rPr>
              <a:t>избираемост; </a:t>
            </a:r>
          </a:p>
          <a:p>
            <a:pPr algn="just">
              <a:buFont typeface="Symbol" pitchFamily="18" charset="2"/>
              <a:buBlip>
                <a:blip r:embed="rId2"/>
              </a:buBlip>
              <a:defRPr/>
            </a:pPr>
            <a:r>
              <a:rPr lang="bg-BG" sz="1600" b="1" dirty="0" smtClean="0">
                <a:solidFill>
                  <a:schemeClr val="tx1"/>
                </a:solidFill>
                <a:latin typeface="+mj-lt"/>
              </a:rPr>
              <a:t>В </a:t>
            </a:r>
            <a:r>
              <a:rPr lang="bg-BG" sz="1600" b="1" dirty="0">
                <a:solidFill>
                  <a:schemeClr val="tx1"/>
                </a:solidFill>
                <a:latin typeface="+mj-lt"/>
              </a:rPr>
              <a:t>рамките на първата покана </a:t>
            </a:r>
            <a:r>
              <a:rPr lang="bg-BG" sz="1600" b="1" dirty="0" smtClean="0">
                <a:solidFill>
                  <a:schemeClr val="tx1"/>
                </a:solidFill>
                <a:latin typeface="+mj-lt"/>
              </a:rPr>
              <a:t>– избират се </a:t>
            </a:r>
            <a:r>
              <a:rPr lang="bg-BG" sz="1600" b="1" dirty="0">
                <a:solidFill>
                  <a:schemeClr val="tx1"/>
                </a:solidFill>
                <a:latin typeface="+mj-lt"/>
              </a:rPr>
              <a:t>консултантските организации и видовете пакети, по които ще могат да предоставят консултантски услуги по </a:t>
            </a:r>
            <a:r>
              <a:rPr lang="bg-BG" sz="1600" b="1" dirty="0" err="1" smtClean="0">
                <a:solidFill>
                  <a:schemeClr val="tx1"/>
                </a:solidFill>
                <a:latin typeface="+mj-lt"/>
              </a:rPr>
              <a:t>подмярката</a:t>
            </a:r>
            <a:r>
              <a:rPr lang="bg-BG" sz="1600" b="1" dirty="0" smtClean="0">
                <a:solidFill>
                  <a:schemeClr val="tx1"/>
                </a:solidFill>
                <a:latin typeface="+mj-lt"/>
              </a:rPr>
              <a:t>; </a:t>
            </a:r>
          </a:p>
          <a:p>
            <a:pPr algn="just">
              <a:buFont typeface="Symbol" pitchFamily="18" charset="2"/>
              <a:buBlip>
                <a:blip r:embed="rId2"/>
              </a:buBlip>
              <a:defRPr/>
            </a:pPr>
            <a:r>
              <a:rPr lang="bg-BG" sz="1600" b="1" dirty="0" smtClean="0">
                <a:solidFill>
                  <a:schemeClr val="tx1"/>
                </a:solidFill>
                <a:latin typeface="+mj-lt"/>
              </a:rPr>
              <a:t>В </a:t>
            </a:r>
            <a:r>
              <a:rPr lang="bg-BG" sz="1600" b="1" dirty="0">
                <a:solidFill>
                  <a:schemeClr val="tx1"/>
                </a:solidFill>
                <a:latin typeface="+mj-lt"/>
              </a:rPr>
              <a:t>процедурата може да се предвиди прилагането на </a:t>
            </a:r>
            <a:r>
              <a:rPr lang="bg-BG" sz="1600" b="1" dirty="0" err="1">
                <a:solidFill>
                  <a:schemeClr val="tx1"/>
                </a:solidFill>
                <a:latin typeface="+mj-lt"/>
              </a:rPr>
              <a:t>лотове</a:t>
            </a:r>
            <a:r>
              <a:rPr lang="bg-BG" sz="1600" b="1" dirty="0">
                <a:solidFill>
                  <a:schemeClr val="tx1"/>
                </a:solidFill>
                <a:latin typeface="+mj-lt"/>
              </a:rPr>
              <a:t> по административни </a:t>
            </a:r>
            <a:r>
              <a:rPr lang="bg-BG" sz="1600" b="1" dirty="0" smtClean="0">
                <a:solidFill>
                  <a:schemeClr val="tx1"/>
                </a:solidFill>
                <a:latin typeface="+mj-lt"/>
              </a:rPr>
              <a:t>области; </a:t>
            </a:r>
          </a:p>
          <a:p>
            <a:pPr algn="just">
              <a:buFont typeface="Symbol" pitchFamily="18" charset="2"/>
              <a:buBlip>
                <a:blip r:embed="rId2"/>
              </a:buBlip>
              <a:defRPr/>
            </a:pPr>
            <a:r>
              <a:rPr lang="bg-BG" sz="1600" b="1" dirty="0" smtClean="0">
                <a:solidFill>
                  <a:schemeClr val="tx1"/>
                </a:solidFill>
                <a:latin typeface="+mj-lt"/>
              </a:rPr>
              <a:t>След </a:t>
            </a:r>
            <a:r>
              <a:rPr lang="bg-BG" sz="1600" b="1" dirty="0">
                <a:solidFill>
                  <a:schemeClr val="tx1"/>
                </a:solidFill>
                <a:latin typeface="+mj-lt"/>
              </a:rPr>
              <a:t>процедурата по оценка на условията за избираемост </a:t>
            </a:r>
            <a:r>
              <a:rPr lang="bg-BG" sz="1600" b="1" dirty="0" smtClean="0">
                <a:solidFill>
                  <a:schemeClr val="tx1"/>
                </a:solidFill>
                <a:latin typeface="+mj-lt"/>
              </a:rPr>
              <a:t>– създава се </a:t>
            </a:r>
            <a:r>
              <a:rPr lang="bg-BG" sz="1600" b="1" dirty="0">
                <a:solidFill>
                  <a:schemeClr val="tx1"/>
                </a:solidFill>
                <a:latin typeface="+mj-lt"/>
              </a:rPr>
              <a:t>списък на консултантските организации, в който се посочват данни за всяка организация и консултантските пакети, както и административни области в случай на прилагане на </a:t>
            </a:r>
            <a:r>
              <a:rPr lang="bg-BG" sz="1600" b="1" dirty="0" err="1" smtClean="0">
                <a:solidFill>
                  <a:schemeClr val="tx1"/>
                </a:solidFill>
                <a:latin typeface="+mj-lt"/>
              </a:rPr>
              <a:t>лотове</a:t>
            </a:r>
            <a:r>
              <a:rPr lang="bg-BG" sz="1600" b="1" dirty="0" smtClean="0">
                <a:solidFill>
                  <a:schemeClr val="tx1"/>
                </a:solidFill>
                <a:latin typeface="+mj-lt"/>
              </a:rPr>
              <a:t>; </a:t>
            </a:r>
          </a:p>
          <a:p>
            <a:pPr algn="just">
              <a:buFont typeface="Symbol" pitchFamily="18" charset="2"/>
              <a:buBlip>
                <a:blip r:embed="rId2"/>
              </a:buBlip>
              <a:defRPr/>
            </a:pPr>
            <a:r>
              <a:rPr lang="bg-BG" sz="1600" b="1" dirty="0" smtClean="0">
                <a:solidFill>
                  <a:schemeClr val="tx1"/>
                </a:solidFill>
                <a:latin typeface="+mj-lt"/>
              </a:rPr>
              <a:t>Списъкът </a:t>
            </a:r>
            <a:r>
              <a:rPr lang="bg-BG" sz="1600" b="1" dirty="0">
                <a:solidFill>
                  <a:schemeClr val="tx1"/>
                </a:solidFill>
                <a:latin typeface="+mj-lt"/>
              </a:rPr>
              <a:t>е валиден за целия период на прилагане на </a:t>
            </a:r>
            <a:r>
              <a:rPr lang="bg-BG" sz="1600" b="1" dirty="0" smtClean="0">
                <a:solidFill>
                  <a:schemeClr val="tx1"/>
                </a:solidFill>
                <a:latin typeface="+mj-lt"/>
              </a:rPr>
              <a:t>мярката.</a:t>
            </a:r>
            <a:endParaRPr lang="bg-BG" sz="1600" b="1" dirty="0">
              <a:solidFill>
                <a:schemeClr val="tx1"/>
              </a:solidFill>
              <a:latin typeface="+mj-lt"/>
              <a:cs typeface="Arial" panose="020B0604020202020204" pitchFamily="34" charset="0"/>
            </a:endParaRPr>
          </a:p>
          <a:p>
            <a:pPr marL="0" indent="0">
              <a:buFont typeface="Symbol" pitchFamily="18" charset="2"/>
              <a:buNone/>
              <a:defRPr/>
            </a:pPr>
            <a:endParaRPr lang="bg-BG" sz="1800" b="1"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a:xfrm>
            <a:off x="395288" y="404813"/>
            <a:ext cx="8229600" cy="1252537"/>
          </a:xfrm>
        </p:spPr>
        <p:txBody>
          <a:bodyPr/>
          <a:lstStyle/>
          <a:p>
            <a:pPr lvl="1">
              <a:defRPr/>
            </a:pPr>
            <a:r>
              <a:rPr lang="bg-BG" sz="24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2</a:t>
            </a:r>
            <a:r>
              <a:rPr lang="bg-BG" sz="24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bg-BG" sz="24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КОНСУЛТАНТСКИ </a:t>
            </a:r>
            <a:r>
              <a:rPr lang="bg-BG"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УСЛУГИ</a:t>
            </a:r>
            <a: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2.1. ПОМОЩ ЗА ОСИГУРЯВАНЕ НА КОНСУЛТАНТСКИ УСЛУГИ  </a:t>
            </a:r>
            <a:r>
              <a:rPr lang="en-US" sz="1800" b="1" u="sng" dirty="0">
                <a:solidFill>
                  <a:schemeClr val="accent1">
                    <a:lumMod val="50000"/>
                  </a:schemeClr>
                </a:solidFill>
                <a:latin typeface="Arial" panose="020B0604020202020204" pitchFamily="34" charset="0"/>
                <a:cs typeface="Arial" panose="020B0604020202020204" pitchFamily="34" charset="0"/>
              </a:rPr>
              <a:t/>
            </a:r>
            <a:br>
              <a:rPr lang="en-US" sz="1800" b="1" u="sng" dirty="0">
                <a:solidFill>
                  <a:schemeClr val="accent1">
                    <a:lumMod val="50000"/>
                  </a:schemeClr>
                </a:solidFill>
                <a:latin typeface="Arial" panose="020B0604020202020204" pitchFamily="34" charset="0"/>
                <a:cs typeface="Arial" panose="020B0604020202020204" pitchFamily="34" charset="0"/>
              </a:rPr>
            </a:br>
            <a:r>
              <a:rPr lang="bg-BG"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bg-BG"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484313"/>
            <a:ext cx="8569325" cy="4752975"/>
          </a:xfrm>
        </p:spPr>
        <p:txBody>
          <a:bodyPr/>
          <a:lstStyle/>
          <a:p>
            <a:pPr marL="303213" lvl="1" indent="0" algn="ctr">
              <a:buFont typeface="Symbol" pitchFamily="18" charset="2"/>
              <a:buNone/>
              <a:defRPr/>
            </a:pPr>
            <a:endParaRPr lang="en-US" sz="1800" b="1" u="sng" dirty="0" smtClean="0">
              <a:solidFill>
                <a:schemeClr val="tx1"/>
              </a:solidFill>
              <a:latin typeface="+mj-lt"/>
            </a:endParaRPr>
          </a:p>
          <a:p>
            <a:pPr marL="303213" lvl="1" indent="0" algn="ctr">
              <a:buFont typeface="Symbol" pitchFamily="18" charset="2"/>
              <a:buNone/>
              <a:defRPr/>
            </a:pPr>
            <a:endParaRPr lang="en-US" sz="1800" b="1" u="sng" dirty="0">
              <a:solidFill>
                <a:schemeClr val="tx1"/>
              </a:solidFill>
              <a:latin typeface="+mj-lt"/>
            </a:endParaRPr>
          </a:p>
          <a:p>
            <a:pPr marL="303213" lvl="1" indent="0">
              <a:buFont typeface="Symbol" pitchFamily="18" charset="2"/>
              <a:buNone/>
              <a:defRPr/>
            </a:pPr>
            <a:r>
              <a:rPr lang="bg-BG" sz="1800" b="1" u="sng" dirty="0" smtClean="0">
                <a:solidFill>
                  <a:schemeClr val="tx1"/>
                </a:solidFill>
                <a:latin typeface="+mj-lt"/>
              </a:rPr>
              <a:t>Принципи </a:t>
            </a:r>
            <a:r>
              <a:rPr lang="bg-BG" sz="1800" b="1" u="sng" dirty="0">
                <a:solidFill>
                  <a:schemeClr val="tx1"/>
                </a:solidFill>
                <a:latin typeface="+mj-lt"/>
              </a:rPr>
              <a:t>по отношение на установяване на критериите за </a:t>
            </a:r>
            <a:r>
              <a:rPr lang="bg-BG" sz="1800" b="1" u="sng" dirty="0" smtClean="0">
                <a:solidFill>
                  <a:schemeClr val="tx1"/>
                </a:solidFill>
                <a:latin typeface="+mj-lt"/>
              </a:rPr>
              <a:t>подбор</a:t>
            </a:r>
          </a:p>
          <a:p>
            <a:pPr algn="just">
              <a:buFont typeface="Symbol" pitchFamily="18" charset="2"/>
              <a:buBlip>
                <a:blip r:embed="rId2"/>
              </a:buBlip>
              <a:defRPr/>
            </a:pPr>
            <a:r>
              <a:rPr lang="bg-BG" sz="1600" b="1" dirty="0" smtClean="0">
                <a:solidFill>
                  <a:schemeClr val="tx1"/>
                </a:solidFill>
                <a:latin typeface="+mj-lt"/>
              </a:rPr>
              <a:t>Вторият </a:t>
            </a:r>
            <a:r>
              <a:rPr lang="bg-BG" sz="1600" b="1" dirty="0">
                <a:solidFill>
                  <a:schemeClr val="tx1"/>
                </a:solidFill>
                <a:latin typeface="+mj-lt"/>
              </a:rPr>
              <a:t>вид покани </a:t>
            </a:r>
            <a:r>
              <a:rPr lang="bg-BG" sz="1600" b="1" dirty="0" smtClean="0">
                <a:solidFill>
                  <a:schemeClr val="tx1"/>
                </a:solidFill>
                <a:latin typeface="+mj-lt"/>
              </a:rPr>
              <a:t>- </a:t>
            </a:r>
            <a:r>
              <a:rPr lang="bg-BG" sz="1600" b="1" dirty="0">
                <a:solidFill>
                  <a:schemeClr val="tx1"/>
                </a:solidFill>
                <a:latin typeface="+mj-lt"/>
              </a:rPr>
              <a:t>с определен бюджет и срок за предоставяне на консултантските </a:t>
            </a:r>
            <a:r>
              <a:rPr lang="bg-BG" sz="1600" b="1" dirty="0" smtClean="0">
                <a:solidFill>
                  <a:schemeClr val="tx1"/>
                </a:solidFill>
                <a:latin typeface="+mj-lt"/>
              </a:rPr>
              <a:t>пакети;</a:t>
            </a:r>
          </a:p>
          <a:p>
            <a:pPr algn="just">
              <a:buFont typeface="Symbol" pitchFamily="18" charset="2"/>
              <a:buBlip>
                <a:blip r:embed="rId2"/>
              </a:buBlip>
              <a:defRPr/>
            </a:pPr>
            <a:r>
              <a:rPr lang="bg-BG" sz="1600" b="1" dirty="0" smtClean="0">
                <a:solidFill>
                  <a:schemeClr val="tx1"/>
                </a:solidFill>
                <a:latin typeface="+mj-lt"/>
              </a:rPr>
              <a:t>Могат </a:t>
            </a:r>
            <a:r>
              <a:rPr lang="bg-BG" sz="1600" b="1" dirty="0">
                <a:solidFill>
                  <a:schemeClr val="tx1"/>
                </a:solidFill>
                <a:latin typeface="+mj-lt"/>
              </a:rPr>
              <a:t>да участват всички включени в списъка консултантски </a:t>
            </a:r>
            <a:r>
              <a:rPr lang="bg-BG" sz="1600" b="1" dirty="0" smtClean="0">
                <a:solidFill>
                  <a:schemeClr val="tx1"/>
                </a:solidFill>
                <a:latin typeface="+mj-lt"/>
              </a:rPr>
              <a:t>организации;</a:t>
            </a:r>
          </a:p>
          <a:p>
            <a:pPr algn="just">
              <a:buFont typeface="Symbol" pitchFamily="18" charset="2"/>
              <a:buBlip>
                <a:blip r:embed="rId2"/>
              </a:buBlip>
              <a:defRPr/>
            </a:pPr>
            <a:r>
              <a:rPr lang="bg-BG" sz="1600" b="1" dirty="0" smtClean="0">
                <a:solidFill>
                  <a:schemeClr val="tx1"/>
                </a:solidFill>
                <a:latin typeface="+mj-lt"/>
              </a:rPr>
              <a:t>Максималният </a:t>
            </a:r>
            <a:r>
              <a:rPr lang="bg-BG" sz="1600" b="1" dirty="0">
                <a:solidFill>
                  <a:schemeClr val="tx1"/>
                </a:solidFill>
                <a:latin typeface="+mj-lt"/>
              </a:rPr>
              <a:t>срок за предоставяне на консултантските пакети за всяка покана от втория вид е две календарни </a:t>
            </a:r>
            <a:r>
              <a:rPr lang="bg-BG" sz="1600" b="1" dirty="0" smtClean="0">
                <a:solidFill>
                  <a:schemeClr val="tx1"/>
                </a:solidFill>
                <a:latin typeface="+mj-lt"/>
              </a:rPr>
              <a:t>години; </a:t>
            </a:r>
          </a:p>
          <a:p>
            <a:pPr algn="just">
              <a:buFont typeface="Symbol" pitchFamily="18" charset="2"/>
              <a:buBlip>
                <a:blip r:embed="rId2"/>
              </a:buBlip>
              <a:defRPr/>
            </a:pPr>
            <a:r>
              <a:rPr lang="bg-BG" sz="1600" b="1" dirty="0" smtClean="0">
                <a:solidFill>
                  <a:schemeClr val="tx1"/>
                </a:solidFill>
                <a:latin typeface="+mj-lt"/>
              </a:rPr>
              <a:t>Чрез </a:t>
            </a:r>
            <a:r>
              <a:rPr lang="bg-BG" sz="1600" b="1" dirty="0">
                <a:solidFill>
                  <a:schemeClr val="tx1"/>
                </a:solidFill>
                <a:latin typeface="+mj-lt"/>
              </a:rPr>
              <a:t>втората покана се определя максималният размер на помощта за един бенефициент за периода за предоставяне на консултантските </a:t>
            </a:r>
            <a:r>
              <a:rPr lang="bg-BG" sz="1600" b="1" dirty="0" smtClean="0">
                <a:solidFill>
                  <a:schemeClr val="tx1"/>
                </a:solidFill>
                <a:latin typeface="+mj-lt"/>
              </a:rPr>
              <a:t>пакети; </a:t>
            </a:r>
          </a:p>
          <a:p>
            <a:pPr algn="just">
              <a:buFont typeface="Symbol" pitchFamily="18" charset="2"/>
              <a:buBlip>
                <a:blip r:embed="rId2"/>
              </a:buBlip>
              <a:defRPr/>
            </a:pPr>
            <a:r>
              <a:rPr lang="bg-BG" sz="1600" b="1" dirty="0" smtClean="0">
                <a:solidFill>
                  <a:schemeClr val="tx1"/>
                </a:solidFill>
                <a:latin typeface="+mj-lt"/>
              </a:rPr>
              <a:t>За </a:t>
            </a:r>
            <a:r>
              <a:rPr lang="bg-BG" sz="1600" b="1" dirty="0">
                <a:solidFill>
                  <a:schemeClr val="tx1"/>
                </a:solidFill>
                <a:latin typeface="+mj-lt"/>
              </a:rPr>
              <a:t>участие по вторите покани консултантските организации трябва да представят: </a:t>
            </a:r>
          </a:p>
          <a:p>
            <a:pPr algn="just">
              <a:buFont typeface="Symbol" pitchFamily="18" charset="2"/>
              <a:buBlip>
                <a:blip r:embed="rId3"/>
              </a:buBlip>
              <a:defRPr/>
            </a:pPr>
            <a:r>
              <a:rPr lang="bg-BG" sz="1600" b="1" dirty="0">
                <a:solidFill>
                  <a:schemeClr val="tx1"/>
                </a:solidFill>
                <a:latin typeface="+mj-lt"/>
              </a:rPr>
              <a:t>съдържание на всеки пакет консултантски услуги, за който са включени в списъка; </a:t>
            </a:r>
          </a:p>
          <a:p>
            <a:pPr algn="just">
              <a:buFont typeface="Symbol" pitchFamily="18" charset="2"/>
              <a:buBlip>
                <a:blip r:embed="rId3"/>
              </a:buBlip>
              <a:defRPr/>
            </a:pPr>
            <a:r>
              <a:rPr lang="bg-BG" sz="1600" b="1" dirty="0">
                <a:solidFill>
                  <a:schemeClr val="tx1"/>
                </a:solidFill>
                <a:latin typeface="+mj-lt"/>
              </a:rPr>
              <a:t>предварителни договори с крайни ползватели по мярката - земеделски стопани, млади земеделски стопани или горски стопани - разпределени по видове консултантски пакети и административни области. </a:t>
            </a:r>
          </a:p>
          <a:p>
            <a:pPr marL="0" indent="0">
              <a:buFont typeface="Symbol" pitchFamily="18" charset="2"/>
              <a:buNone/>
              <a:defRPr/>
            </a:pPr>
            <a:endParaRPr lang="bg-BG" sz="1600" b="1" dirty="0" smtClean="0">
              <a:solidFill>
                <a:schemeClr val="tx1"/>
              </a:solidFill>
              <a:latin typeface="+mj-lt"/>
              <a:cs typeface="Arial" panose="020B0604020202020204" pitchFamily="34" charset="0"/>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p:txBody>
          <a:bodyPr/>
          <a:lstStyle/>
          <a:p>
            <a:pPr lvl="1">
              <a:defRPr/>
            </a:pPr>
            <a:r>
              <a:rPr lang="bg-BG" sz="24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2</a:t>
            </a:r>
            <a:r>
              <a:rPr lang="bg-BG" sz="24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bg-BG"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КОНСУЛТАНТСКИ УСЛУГИ</a:t>
            </a:r>
            <a: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2.1. ПОМОЩ ЗА ОСИГУРЯВАНЕ НА КОНСУЛТАНТСКИ УСЛУГИ  </a:t>
            </a:r>
            <a:r>
              <a:rPr lang="en-US" sz="1800" b="1" u="sng" dirty="0">
                <a:solidFill>
                  <a:schemeClr val="accent1">
                    <a:lumMod val="50000"/>
                  </a:schemeClr>
                </a:solidFill>
                <a:latin typeface="Arial" panose="020B0604020202020204" pitchFamily="34" charset="0"/>
                <a:cs typeface="Arial" panose="020B0604020202020204" pitchFamily="34" charset="0"/>
              </a:rPr>
              <a:t/>
            </a:r>
            <a:br>
              <a:rPr lang="en-US" sz="1800" b="1" u="sng" dirty="0">
                <a:solidFill>
                  <a:schemeClr val="accent1">
                    <a:lumMod val="50000"/>
                  </a:schemeClr>
                </a:solidFill>
                <a:latin typeface="Arial" panose="020B0604020202020204" pitchFamily="34" charset="0"/>
                <a:cs typeface="Arial" panose="020B0604020202020204" pitchFamily="34" charset="0"/>
              </a:rPr>
            </a:br>
            <a:r>
              <a:rPr lang="bg-BG"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bg-BG"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484313"/>
            <a:ext cx="8569325" cy="4752975"/>
          </a:xfrm>
        </p:spPr>
        <p:txBody>
          <a:bodyPr/>
          <a:lstStyle/>
          <a:p>
            <a:pPr marL="303213" lvl="1" indent="0" algn="ctr">
              <a:buFont typeface="Symbol" pitchFamily="18" charset="2"/>
              <a:buNone/>
              <a:defRPr/>
            </a:pPr>
            <a:endParaRPr lang="en-US" sz="1800" b="1" i="1" u="sng" dirty="0" smtClean="0">
              <a:solidFill>
                <a:schemeClr val="tx1"/>
              </a:solidFill>
              <a:latin typeface="Arial" panose="020B0604020202020204" pitchFamily="34" charset="0"/>
              <a:cs typeface="Arial" panose="020B0604020202020204" pitchFamily="34" charset="0"/>
            </a:endParaRPr>
          </a:p>
          <a:p>
            <a:pPr marL="0" indent="0">
              <a:lnSpc>
                <a:spcPct val="150000"/>
              </a:lnSpc>
              <a:buFont typeface="Symbol" pitchFamily="18" charset="2"/>
              <a:buNone/>
              <a:defRPr/>
            </a:pPr>
            <a:r>
              <a:rPr lang="bg-BG" sz="1800" b="1" i="1" u="sng" dirty="0" smtClean="0">
                <a:solidFill>
                  <a:schemeClr val="tx1"/>
                </a:solidFill>
                <a:latin typeface="Arial" panose="020B0604020202020204" pitchFamily="34" charset="0"/>
                <a:cs typeface="Arial" panose="020B0604020202020204" pitchFamily="34" charset="0"/>
              </a:rPr>
              <a:t>Тип </a:t>
            </a:r>
            <a:r>
              <a:rPr lang="bg-BG" sz="1800" b="1" i="1" u="sng" dirty="0">
                <a:solidFill>
                  <a:schemeClr val="tx1"/>
                </a:solidFill>
                <a:latin typeface="Arial" panose="020B0604020202020204" pitchFamily="34" charset="0"/>
                <a:cs typeface="Arial" panose="020B0604020202020204" pitchFamily="34" charset="0"/>
              </a:rPr>
              <a:t>подкрепа</a:t>
            </a:r>
          </a:p>
          <a:p>
            <a:pPr marL="0" indent="0" algn="just">
              <a:lnSpc>
                <a:spcPct val="150000"/>
              </a:lnSpc>
              <a:buFont typeface="Symbol" pitchFamily="18" charset="2"/>
              <a:buNone/>
              <a:defRPr/>
            </a:pPr>
            <a:r>
              <a:rPr lang="bg-BG" sz="1600" b="1" dirty="0" smtClean="0">
                <a:solidFill>
                  <a:schemeClr val="tx1"/>
                </a:solidFill>
                <a:latin typeface="+mj-lt"/>
              </a:rPr>
              <a:t>Обучението </a:t>
            </a:r>
            <a:r>
              <a:rPr lang="bg-BG" sz="1600" b="1" dirty="0">
                <a:solidFill>
                  <a:schemeClr val="tx1"/>
                </a:solidFill>
                <a:latin typeface="+mj-lt"/>
              </a:rPr>
              <a:t>на консултантите </a:t>
            </a:r>
            <a:r>
              <a:rPr lang="en-US" sz="1600" b="1" dirty="0" smtClean="0">
                <a:solidFill>
                  <a:schemeClr val="tx1"/>
                </a:solidFill>
                <a:latin typeface="+mj-lt"/>
              </a:rPr>
              <a:t> - </a:t>
            </a:r>
            <a:r>
              <a:rPr lang="bg-BG" sz="1600" b="1" dirty="0" smtClean="0">
                <a:solidFill>
                  <a:schemeClr val="tx1"/>
                </a:solidFill>
                <a:latin typeface="+mj-lt"/>
              </a:rPr>
              <a:t>дейности </a:t>
            </a:r>
            <a:r>
              <a:rPr lang="bg-BG" sz="1600" b="1" dirty="0">
                <a:solidFill>
                  <a:schemeClr val="tx1"/>
                </a:solidFill>
                <a:latin typeface="+mj-lt"/>
              </a:rPr>
              <a:t>за обучение за консултанти, ангажирани за консултантските дейности по </a:t>
            </a:r>
            <a:r>
              <a:rPr lang="bg-BG" sz="1600" b="1" dirty="0" err="1">
                <a:solidFill>
                  <a:schemeClr val="tx1"/>
                </a:solidFill>
                <a:latin typeface="+mj-lt"/>
              </a:rPr>
              <a:t>подмярка</a:t>
            </a:r>
            <a:r>
              <a:rPr lang="bg-BG" sz="1600" b="1" dirty="0">
                <a:solidFill>
                  <a:schemeClr val="tx1"/>
                </a:solidFill>
                <a:latin typeface="+mj-lt"/>
              </a:rPr>
              <a:t> 2.1 от организациите, доставчици на консултантски услуги. </a:t>
            </a:r>
            <a:endParaRPr lang="bg-BG" sz="1600" b="1" dirty="0" smtClean="0">
              <a:solidFill>
                <a:schemeClr val="tx1"/>
              </a:solidFill>
              <a:latin typeface="+mj-lt"/>
            </a:endParaRPr>
          </a:p>
          <a:p>
            <a:pPr marL="0" indent="0" algn="just">
              <a:lnSpc>
                <a:spcPct val="150000"/>
              </a:lnSpc>
              <a:buFont typeface="Symbol" pitchFamily="18" charset="2"/>
              <a:buNone/>
              <a:defRPr/>
            </a:pPr>
            <a:r>
              <a:rPr lang="bg-BG" sz="1600" b="1" dirty="0" smtClean="0">
                <a:solidFill>
                  <a:schemeClr val="tx1"/>
                </a:solidFill>
                <a:latin typeface="+mj-lt"/>
              </a:rPr>
              <a:t>Обучението </a:t>
            </a:r>
            <a:r>
              <a:rPr lang="bg-BG" sz="1600" b="1" dirty="0">
                <a:solidFill>
                  <a:schemeClr val="tx1"/>
                </a:solidFill>
                <a:latin typeface="+mj-lt"/>
              </a:rPr>
              <a:t>на консултантите ще включва два вида обучителни дейности – </a:t>
            </a:r>
            <a:r>
              <a:rPr lang="bg-BG" sz="1600" b="1" dirty="0" smtClean="0">
                <a:solidFill>
                  <a:schemeClr val="tx1"/>
                </a:solidFill>
                <a:latin typeface="+mj-lt"/>
              </a:rPr>
              <a:t>семинари</a:t>
            </a:r>
            <a:r>
              <a:rPr lang="en-US" sz="1600" b="1" dirty="0" smtClean="0">
                <a:solidFill>
                  <a:schemeClr val="tx1"/>
                </a:solidFill>
                <a:latin typeface="+mj-lt"/>
              </a:rPr>
              <a:t> </a:t>
            </a:r>
            <a:r>
              <a:rPr lang="bg-BG" sz="1600" b="1" dirty="0" smtClean="0">
                <a:solidFill>
                  <a:schemeClr val="tx1"/>
                </a:solidFill>
                <a:latin typeface="+mj-lt"/>
              </a:rPr>
              <a:t>до три дни </a:t>
            </a:r>
            <a:r>
              <a:rPr lang="bg-BG" sz="1600" b="1" dirty="0">
                <a:solidFill>
                  <a:schemeClr val="tx1"/>
                </a:solidFill>
                <a:latin typeface="+mj-lt"/>
              </a:rPr>
              <a:t>или </a:t>
            </a:r>
            <a:r>
              <a:rPr lang="bg-BG" sz="1600" b="1" dirty="0" smtClean="0">
                <a:solidFill>
                  <a:schemeClr val="tx1"/>
                </a:solidFill>
                <a:latin typeface="+mj-lt"/>
              </a:rPr>
              <a:t>курсове до четири седмици.</a:t>
            </a:r>
            <a:endParaRPr lang="bg-BG" sz="1600" b="1" dirty="0">
              <a:solidFill>
                <a:schemeClr val="tx1"/>
              </a:solidFill>
              <a:latin typeface="+mj-lt"/>
            </a:endParaRPr>
          </a:p>
          <a:p>
            <a:pPr marL="0" indent="0">
              <a:lnSpc>
                <a:spcPct val="150000"/>
              </a:lnSpc>
              <a:buFont typeface="Symbol" pitchFamily="18" charset="2"/>
              <a:buNone/>
              <a:defRPr/>
            </a:pPr>
            <a:r>
              <a:rPr lang="bg-BG" sz="1800" b="1" dirty="0" smtClean="0">
                <a:solidFill>
                  <a:schemeClr val="tx1"/>
                </a:solidFill>
                <a:latin typeface="+mj-lt"/>
              </a:rPr>
              <a:t> </a:t>
            </a:r>
          </a:p>
          <a:p>
            <a:pPr marL="0" indent="0">
              <a:lnSpc>
                <a:spcPct val="150000"/>
              </a:lnSpc>
              <a:buFont typeface="Symbol" pitchFamily="18" charset="2"/>
              <a:buNone/>
              <a:defRPr/>
            </a:pPr>
            <a:r>
              <a:rPr lang="bg-BG" sz="1800" b="1" i="1" u="sng" dirty="0" smtClean="0">
                <a:solidFill>
                  <a:schemeClr val="tx1"/>
                </a:solidFill>
                <a:latin typeface="+mj-lt"/>
              </a:rPr>
              <a:t>Бенефициенти</a:t>
            </a:r>
          </a:p>
          <a:p>
            <a:pPr marL="0" indent="0" algn="just">
              <a:lnSpc>
                <a:spcPct val="150000"/>
              </a:lnSpc>
              <a:buFont typeface="Symbol" pitchFamily="18" charset="2"/>
              <a:buNone/>
              <a:defRPr/>
            </a:pPr>
            <a:r>
              <a:rPr lang="bg-BG" sz="1600" b="1" dirty="0">
                <a:solidFill>
                  <a:schemeClr val="tx1"/>
                </a:solidFill>
                <a:latin typeface="+mj-lt"/>
              </a:rPr>
              <a:t>Бенефициенти по </a:t>
            </a:r>
            <a:r>
              <a:rPr lang="bg-BG" sz="1600" b="1" dirty="0" err="1">
                <a:solidFill>
                  <a:schemeClr val="tx1"/>
                </a:solidFill>
                <a:latin typeface="+mj-lt"/>
              </a:rPr>
              <a:t>подмярката</a:t>
            </a:r>
            <a:r>
              <a:rPr lang="bg-BG" sz="1600" b="1" dirty="0">
                <a:solidFill>
                  <a:schemeClr val="tx1"/>
                </a:solidFill>
                <a:latin typeface="+mj-lt"/>
              </a:rPr>
              <a:t> са  доставчиците на обучение за консултанти, които се определят като обучаващи организации по </a:t>
            </a:r>
            <a:r>
              <a:rPr lang="bg-BG" sz="1600" b="1" dirty="0" err="1">
                <a:solidFill>
                  <a:schemeClr val="tx1"/>
                </a:solidFill>
                <a:latin typeface="+mj-lt"/>
              </a:rPr>
              <a:t>подмярка</a:t>
            </a:r>
            <a:r>
              <a:rPr lang="bg-BG" sz="1600" b="1" dirty="0">
                <a:solidFill>
                  <a:schemeClr val="tx1"/>
                </a:solidFill>
                <a:latin typeface="+mj-lt"/>
              </a:rPr>
              <a:t> 2.3. </a:t>
            </a:r>
          </a:p>
          <a:p>
            <a:pPr marL="0" indent="0" algn="just">
              <a:lnSpc>
                <a:spcPct val="150000"/>
              </a:lnSpc>
              <a:buFont typeface="Symbol" pitchFamily="18" charset="2"/>
              <a:buNone/>
              <a:defRPr/>
            </a:pPr>
            <a:endParaRPr lang="bg-BG" sz="1600" b="1" dirty="0">
              <a:solidFill>
                <a:schemeClr val="tx1"/>
              </a:solidFill>
              <a:latin typeface="+mj-lt"/>
            </a:endParaRPr>
          </a:p>
        </p:txBody>
      </p:sp>
      <p:sp>
        <p:nvSpPr>
          <p:cNvPr id="3" name="Title 2"/>
          <p:cNvSpPr>
            <a:spLocks noGrp="1"/>
          </p:cNvSpPr>
          <p:nvPr>
            <p:ph type="title"/>
          </p:nvPr>
        </p:nvSpPr>
        <p:spPr/>
        <p:txBody>
          <a:bodyPr/>
          <a:lstStyle/>
          <a:p>
            <a:pPr lvl="1">
              <a:defRPr/>
            </a:pPr>
            <a:r>
              <a:rPr lang="bg-BG" sz="24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2</a:t>
            </a:r>
            <a:r>
              <a:rPr lang="bg-BG" sz="24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bg-BG" sz="24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КОНСУЛТАНТСКИ </a:t>
            </a:r>
            <a:r>
              <a:rPr lang="bg-BG"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УСЛУГИ</a:t>
            </a:r>
            <a: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2.3. ПОДКРЕПА ЗА ОБУЧЕНИЕ НА КОНСУЛТАНТИ   </a:t>
            </a:r>
            <a:r>
              <a:rPr lang="en-US" sz="1800" b="1" u="sng" dirty="0">
                <a:solidFill>
                  <a:schemeClr val="accent1">
                    <a:lumMod val="50000"/>
                  </a:schemeClr>
                </a:solidFill>
                <a:latin typeface="Arial" panose="020B0604020202020204" pitchFamily="34" charset="0"/>
                <a:cs typeface="Arial" panose="020B0604020202020204" pitchFamily="34" charset="0"/>
              </a:rPr>
              <a:t/>
            </a:r>
            <a:br>
              <a:rPr lang="en-US" sz="1800" b="1" u="sng" dirty="0">
                <a:solidFill>
                  <a:schemeClr val="accent1">
                    <a:lumMod val="50000"/>
                  </a:schemeClr>
                </a:solidFill>
                <a:latin typeface="Arial" panose="020B0604020202020204" pitchFamily="34" charset="0"/>
                <a:cs typeface="Arial" panose="020B0604020202020204" pitchFamily="34" charset="0"/>
              </a:rPr>
            </a:br>
            <a:r>
              <a:rPr lang="bg-BG"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bg-BG"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484313"/>
            <a:ext cx="8569325" cy="4752975"/>
          </a:xfrm>
        </p:spPr>
        <p:txBody>
          <a:bodyPr/>
          <a:lstStyle/>
          <a:p>
            <a:pPr marL="0" indent="0">
              <a:lnSpc>
                <a:spcPct val="150000"/>
              </a:lnSpc>
              <a:buFont typeface="Symbol" pitchFamily="18" charset="2"/>
              <a:buNone/>
              <a:defRPr/>
            </a:pPr>
            <a:endParaRPr lang="en-US" sz="1800" b="1" u="sng" dirty="0" smtClean="0">
              <a:solidFill>
                <a:schemeClr val="tx1"/>
              </a:solidFill>
              <a:latin typeface="+mj-lt"/>
            </a:endParaRPr>
          </a:p>
          <a:p>
            <a:pPr marL="0" indent="0">
              <a:lnSpc>
                <a:spcPct val="150000"/>
              </a:lnSpc>
              <a:buFont typeface="Symbol" pitchFamily="18" charset="2"/>
              <a:buNone/>
              <a:defRPr/>
            </a:pPr>
            <a:endParaRPr lang="en-US" sz="1800" b="1" u="sng" dirty="0">
              <a:solidFill>
                <a:schemeClr val="tx1"/>
              </a:solidFill>
              <a:latin typeface="+mj-lt"/>
            </a:endParaRPr>
          </a:p>
          <a:p>
            <a:pPr marL="0" indent="0">
              <a:lnSpc>
                <a:spcPct val="150000"/>
              </a:lnSpc>
              <a:buFont typeface="Symbol" pitchFamily="18" charset="2"/>
              <a:buNone/>
              <a:defRPr/>
            </a:pPr>
            <a:r>
              <a:rPr lang="bg-BG" sz="1800" b="1" u="sng" dirty="0" smtClean="0">
                <a:solidFill>
                  <a:schemeClr val="tx1"/>
                </a:solidFill>
                <a:latin typeface="+mj-lt"/>
              </a:rPr>
              <a:t>Принципи </a:t>
            </a:r>
            <a:r>
              <a:rPr lang="bg-BG" sz="1800" b="1" u="sng" dirty="0">
                <a:solidFill>
                  <a:schemeClr val="tx1"/>
                </a:solidFill>
                <a:latin typeface="+mj-lt"/>
              </a:rPr>
              <a:t>по отношение на установяване на критериите за подбор</a:t>
            </a:r>
            <a:endParaRPr lang="bg-BG" sz="1800" b="1" dirty="0">
              <a:solidFill>
                <a:schemeClr val="tx1"/>
              </a:solidFill>
              <a:latin typeface="+mj-lt"/>
            </a:endParaRPr>
          </a:p>
          <a:p>
            <a:pPr marL="0" indent="0">
              <a:lnSpc>
                <a:spcPct val="150000"/>
              </a:lnSpc>
              <a:buFont typeface="Symbol" pitchFamily="18" charset="2"/>
              <a:buNone/>
              <a:defRPr/>
            </a:pPr>
            <a:r>
              <a:rPr lang="bg-BG" sz="1800" b="1" dirty="0">
                <a:solidFill>
                  <a:schemeClr val="tx1"/>
                </a:solidFill>
                <a:latin typeface="+mj-lt"/>
              </a:rPr>
              <a:t>За провеждане на обучение на консултантите се провеждат два типа </a:t>
            </a:r>
            <a:r>
              <a:rPr lang="bg-BG" sz="1800" b="1" dirty="0" smtClean="0">
                <a:solidFill>
                  <a:schemeClr val="tx1"/>
                </a:solidFill>
                <a:latin typeface="+mj-lt"/>
              </a:rPr>
              <a:t>процедури:  </a:t>
            </a:r>
          </a:p>
          <a:p>
            <a:pPr>
              <a:lnSpc>
                <a:spcPct val="150000"/>
              </a:lnSpc>
              <a:buFont typeface="Symbol" pitchFamily="18" charset="2"/>
              <a:buBlip>
                <a:blip r:embed="rId2"/>
              </a:buBlip>
              <a:defRPr/>
            </a:pPr>
            <a:r>
              <a:rPr lang="bg-BG" sz="1800" b="1" dirty="0" smtClean="0">
                <a:solidFill>
                  <a:schemeClr val="tx1"/>
                </a:solidFill>
                <a:latin typeface="+mj-lt"/>
              </a:rPr>
              <a:t>процедура </a:t>
            </a:r>
            <a:r>
              <a:rPr lang="bg-BG" sz="1800" b="1" dirty="0">
                <a:solidFill>
                  <a:schemeClr val="tx1"/>
                </a:solidFill>
                <a:latin typeface="+mj-lt"/>
              </a:rPr>
              <a:t>за съставяне на регистър на обучаващи организации по </a:t>
            </a:r>
            <a:r>
              <a:rPr lang="bg-BG" sz="1800" b="1" dirty="0" err="1">
                <a:solidFill>
                  <a:schemeClr val="tx1"/>
                </a:solidFill>
                <a:latin typeface="+mj-lt"/>
              </a:rPr>
              <a:t>подмярка</a:t>
            </a:r>
            <a:r>
              <a:rPr lang="bg-BG" sz="1800" b="1" dirty="0">
                <a:solidFill>
                  <a:schemeClr val="tx1"/>
                </a:solidFill>
                <a:latin typeface="+mj-lt"/>
              </a:rPr>
              <a:t> </a:t>
            </a:r>
            <a:r>
              <a:rPr lang="bg-BG" sz="1800" b="1" dirty="0" smtClean="0">
                <a:solidFill>
                  <a:schemeClr val="tx1"/>
                </a:solidFill>
                <a:latin typeface="+mj-lt"/>
              </a:rPr>
              <a:t>2.3; </a:t>
            </a:r>
          </a:p>
          <a:p>
            <a:pPr>
              <a:lnSpc>
                <a:spcPct val="150000"/>
              </a:lnSpc>
              <a:buFont typeface="Symbol" pitchFamily="18" charset="2"/>
              <a:buBlip>
                <a:blip r:embed="rId2"/>
              </a:buBlip>
              <a:defRPr/>
            </a:pPr>
            <a:r>
              <a:rPr lang="bg-BG" sz="1800" b="1" dirty="0" smtClean="0">
                <a:solidFill>
                  <a:schemeClr val="tx1"/>
                </a:solidFill>
                <a:latin typeface="+mj-lt"/>
              </a:rPr>
              <a:t>процедура </a:t>
            </a:r>
            <a:r>
              <a:rPr lang="bg-BG" sz="1800" b="1" dirty="0">
                <a:solidFill>
                  <a:schemeClr val="tx1"/>
                </a:solidFill>
                <a:latin typeface="+mj-lt"/>
              </a:rPr>
              <a:t>за одобрение на консултантски организации, включени в списъка по </a:t>
            </a:r>
            <a:r>
              <a:rPr lang="bg-BG" sz="1800" b="1" dirty="0" err="1">
                <a:solidFill>
                  <a:schemeClr val="tx1"/>
                </a:solidFill>
                <a:latin typeface="+mj-lt"/>
              </a:rPr>
              <a:t>подмярка</a:t>
            </a:r>
            <a:r>
              <a:rPr lang="bg-BG" sz="1800" b="1" dirty="0">
                <a:solidFill>
                  <a:schemeClr val="tx1"/>
                </a:solidFill>
                <a:latin typeface="+mj-lt"/>
              </a:rPr>
              <a:t> 2.1., представили план и заявка за обучение.</a:t>
            </a:r>
          </a:p>
          <a:p>
            <a:pPr marL="0" indent="0" algn="just">
              <a:lnSpc>
                <a:spcPct val="150000"/>
              </a:lnSpc>
              <a:buFont typeface="Symbol" pitchFamily="18" charset="2"/>
              <a:buNone/>
              <a:defRPr/>
            </a:pPr>
            <a:endParaRPr lang="bg-BG" sz="1800" b="1" dirty="0">
              <a:solidFill>
                <a:schemeClr val="tx1"/>
              </a:solidFill>
              <a:latin typeface="+mj-lt"/>
            </a:endParaRPr>
          </a:p>
        </p:txBody>
      </p:sp>
      <p:sp>
        <p:nvSpPr>
          <p:cNvPr id="3" name="Title 2"/>
          <p:cNvSpPr>
            <a:spLocks noGrp="1"/>
          </p:cNvSpPr>
          <p:nvPr>
            <p:ph type="title"/>
          </p:nvPr>
        </p:nvSpPr>
        <p:spPr/>
        <p:txBody>
          <a:bodyPr/>
          <a:lstStyle/>
          <a:p>
            <a:pPr lvl="1">
              <a:defRPr/>
            </a:pPr>
            <a:r>
              <a:rPr lang="bg-BG" sz="24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Мярка 2</a:t>
            </a:r>
            <a:r>
              <a:rPr lang="bg-BG" sz="24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bg-BG" sz="24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КОНСУЛТАНТСКИ УСЛУГИ </a:t>
            </a:r>
            <a: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2.3. ПОДКРЕПА ЗА ОБУЧЕНИЕ НА КОНСУЛТАНТИ</a:t>
            </a:r>
            <a:r>
              <a:rPr lang="bg-BG" sz="1800" b="1" u="sng" dirty="0">
                <a:solidFill>
                  <a:schemeClr val="accent1">
                    <a:lumMod val="50000"/>
                  </a:schemeClr>
                </a:solidFill>
                <a:latin typeface="Arial" panose="020B0604020202020204" pitchFamily="34" charset="0"/>
                <a:cs typeface="Arial" panose="020B0604020202020204" pitchFamily="34" charset="0"/>
              </a:rPr>
              <a:t>   </a:t>
            </a:r>
            <a:r>
              <a:rPr lang="en-US" sz="1800" b="1" u="sng" dirty="0">
                <a:solidFill>
                  <a:schemeClr val="accent1">
                    <a:lumMod val="50000"/>
                  </a:schemeClr>
                </a:solidFill>
                <a:latin typeface="Arial" panose="020B0604020202020204" pitchFamily="34" charset="0"/>
                <a:cs typeface="Arial" panose="020B0604020202020204" pitchFamily="34" charset="0"/>
              </a:rPr>
              <a:t/>
            </a:r>
            <a:br>
              <a:rPr lang="en-US" sz="1800" b="1" u="sng" dirty="0">
                <a:solidFill>
                  <a:schemeClr val="accent1">
                    <a:lumMod val="50000"/>
                  </a:schemeClr>
                </a:solidFill>
                <a:latin typeface="Arial" panose="020B0604020202020204" pitchFamily="34" charset="0"/>
                <a:cs typeface="Arial" panose="020B0604020202020204" pitchFamily="34" charset="0"/>
              </a:rPr>
            </a:br>
            <a:endParaRPr lang="bg-BG"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484313"/>
            <a:ext cx="8569325" cy="4752975"/>
          </a:xfrm>
        </p:spPr>
        <p:txBody>
          <a:bodyPr/>
          <a:lstStyle/>
          <a:p>
            <a:pPr marL="303213" lvl="1" indent="0" algn="ctr">
              <a:buFont typeface="Symbol" pitchFamily="18" charset="2"/>
              <a:buNone/>
              <a:defRPr/>
            </a:pPr>
            <a:endParaRPr lang="en-US" sz="1800" b="1" i="1" u="sng" dirty="0" smtClean="0">
              <a:solidFill>
                <a:schemeClr val="tx1"/>
              </a:solidFill>
              <a:latin typeface="Arial" panose="020B0604020202020204" pitchFamily="34" charset="0"/>
              <a:cs typeface="Arial" panose="020B0604020202020204" pitchFamily="34" charset="0"/>
            </a:endParaRPr>
          </a:p>
          <a:p>
            <a:pPr marL="303213" lvl="1" indent="0">
              <a:buFont typeface="Symbol" pitchFamily="18" charset="2"/>
              <a:buNone/>
              <a:defRPr/>
            </a:pPr>
            <a:r>
              <a:rPr lang="bg-BG" sz="1800" b="1" i="1" u="sng" dirty="0" smtClean="0">
                <a:solidFill>
                  <a:schemeClr val="tx1"/>
                </a:solidFill>
                <a:latin typeface="Arial" panose="020B0604020202020204" pitchFamily="34" charset="0"/>
                <a:cs typeface="Arial" panose="020B0604020202020204" pitchFamily="34" charset="0"/>
              </a:rPr>
              <a:t>Бенефициенти </a:t>
            </a:r>
          </a:p>
          <a:p>
            <a:pPr algn="just">
              <a:buFont typeface="Symbol" pitchFamily="18" charset="2"/>
              <a:buBlip>
                <a:blip r:embed="rId2"/>
              </a:buBlip>
              <a:defRPr/>
            </a:pPr>
            <a:r>
              <a:rPr lang="bg-BG" sz="1800" b="1" dirty="0" smtClean="0">
                <a:solidFill>
                  <a:schemeClr val="tx1"/>
                </a:solidFill>
                <a:latin typeface="+mj-lt"/>
              </a:rPr>
              <a:t>Оперативни групи в рамките на ЕПИ за селскостопанска производителност и устойчивост, които изпълняват конкретен иновативен проект. </a:t>
            </a:r>
            <a:endParaRPr lang="bg-BG" sz="1800" b="1" i="1" dirty="0">
              <a:solidFill>
                <a:schemeClr val="tx1"/>
              </a:solidFill>
              <a:latin typeface="+mj-lt"/>
              <a:cs typeface="Arial" panose="020B0604020202020204" pitchFamily="34" charset="0"/>
            </a:endParaRPr>
          </a:p>
          <a:p>
            <a:pPr marL="0" indent="0">
              <a:buFont typeface="Symbol" pitchFamily="18" charset="2"/>
              <a:buNone/>
              <a:defRPr/>
            </a:pPr>
            <a:r>
              <a:rPr lang="bg-BG" sz="1800" b="1" i="1" dirty="0" smtClean="0">
                <a:solidFill>
                  <a:schemeClr val="tx1"/>
                </a:solidFill>
                <a:latin typeface="+mj-lt"/>
                <a:cs typeface="Arial" panose="020B0604020202020204" pitchFamily="34" charset="0"/>
              </a:rPr>
              <a:t>    </a:t>
            </a:r>
            <a:r>
              <a:rPr lang="bg-BG" sz="1800" b="1" i="1" u="sng" dirty="0" smtClean="0">
                <a:solidFill>
                  <a:schemeClr val="tx1"/>
                </a:solidFill>
                <a:latin typeface="+mj-lt"/>
                <a:cs typeface="Arial" panose="020B0604020202020204" pitchFamily="34" charset="0"/>
              </a:rPr>
              <a:t>Условия за избираемост</a:t>
            </a:r>
          </a:p>
          <a:p>
            <a:pPr>
              <a:buFont typeface="Symbol" pitchFamily="18" charset="2"/>
              <a:buBlip>
                <a:blip r:embed="rId3"/>
              </a:buBlip>
              <a:defRPr/>
            </a:pPr>
            <a:r>
              <a:rPr lang="bg-BG" sz="1800" b="1" dirty="0" smtClean="0">
                <a:solidFill>
                  <a:schemeClr val="tx1"/>
                </a:solidFill>
                <a:latin typeface="+mj-lt"/>
              </a:rPr>
              <a:t>Оперативната група се създава от </a:t>
            </a:r>
            <a:r>
              <a:rPr lang="bg-BG" sz="1800" b="1" i="1" dirty="0" smtClean="0">
                <a:solidFill>
                  <a:schemeClr val="tx1"/>
                </a:solidFill>
                <a:latin typeface="+mj-lt"/>
              </a:rPr>
              <a:t>минимум два субекта</a:t>
            </a:r>
            <a:r>
              <a:rPr lang="bg-BG" sz="1800" b="1" dirty="0" smtClean="0">
                <a:solidFill>
                  <a:schemeClr val="tx1"/>
                </a:solidFill>
                <a:latin typeface="+mj-lt"/>
              </a:rPr>
              <a:t>, които са организации от следния вид: </a:t>
            </a:r>
          </a:p>
          <a:p>
            <a:pPr>
              <a:buFont typeface="Wingdings" pitchFamily="2" charset="2"/>
              <a:buChar char="Ø"/>
              <a:defRPr/>
            </a:pPr>
            <a:r>
              <a:rPr lang="bg-BG" sz="1600" dirty="0" smtClean="0">
                <a:solidFill>
                  <a:schemeClr val="tx1"/>
                </a:solidFill>
                <a:latin typeface="+mj-lt"/>
              </a:rPr>
              <a:t>Научен институт или висше училище в областта на селското стопанство или горите; </a:t>
            </a:r>
          </a:p>
          <a:p>
            <a:pPr>
              <a:buFont typeface="Wingdings" pitchFamily="2" charset="2"/>
              <a:buChar char="Ø"/>
              <a:defRPr/>
            </a:pPr>
            <a:r>
              <a:rPr lang="bg-BG" sz="1600" dirty="0" smtClean="0">
                <a:solidFill>
                  <a:schemeClr val="tx1"/>
                </a:solidFill>
                <a:latin typeface="+mj-lt"/>
              </a:rPr>
              <a:t>Неправителствена организация с предмет на дейност в областта селското стопанство, водите или храните;</a:t>
            </a:r>
          </a:p>
          <a:p>
            <a:pPr>
              <a:buFont typeface="Wingdings" pitchFamily="2" charset="2"/>
              <a:buChar char="Ø"/>
              <a:defRPr/>
            </a:pPr>
            <a:r>
              <a:rPr lang="bg-BG" sz="1600" dirty="0" smtClean="0">
                <a:solidFill>
                  <a:schemeClr val="tx1"/>
                </a:solidFill>
                <a:latin typeface="+mj-lt"/>
              </a:rPr>
              <a:t>Земеделски стопанин или земеделски стопани;</a:t>
            </a:r>
          </a:p>
          <a:p>
            <a:pPr>
              <a:buFont typeface="Wingdings" pitchFamily="2" charset="2"/>
              <a:buChar char="Ø"/>
              <a:defRPr/>
            </a:pPr>
            <a:r>
              <a:rPr lang="bg-BG" sz="1600" dirty="0" smtClean="0">
                <a:solidFill>
                  <a:schemeClr val="tx1"/>
                </a:solidFill>
                <a:latin typeface="+mj-lt"/>
              </a:rPr>
              <a:t>МСП в областта на  преработката на храни;</a:t>
            </a:r>
          </a:p>
          <a:p>
            <a:pPr>
              <a:buFont typeface="Wingdings" pitchFamily="2" charset="2"/>
              <a:buChar char="Ø"/>
              <a:defRPr/>
            </a:pPr>
            <a:r>
              <a:rPr lang="bg-BG" sz="1600" dirty="0" smtClean="0">
                <a:solidFill>
                  <a:schemeClr val="tx1"/>
                </a:solidFill>
                <a:latin typeface="+mj-lt"/>
              </a:rPr>
              <a:t>Консултантска организация с предмет на консултантската дейност в областта на селското стопанство или храните.</a:t>
            </a:r>
          </a:p>
          <a:p>
            <a:pPr>
              <a:buFont typeface="Symbol" pitchFamily="18" charset="2"/>
              <a:buBlip>
                <a:blip r:embed="rId3"/>
              </a:buBlip>
              <a:defRPr/>
            </a:pPr>
            <a:endParaRPr lang="bg-BG" sz="1800" b="1" dirty="0" smtClean="0">
              <a:solidFill>
                <a:schemeClr val="tx1"/>
              </a:solidFill>
              <a:latin typeface="+mj-lt"/>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p:txBody>
          <a:bodyPr/>
          <a:lstStyle/>
          <a:p>
            <a:pPr>
              <a:defRPr/>
            </a:pPr>
            <a:r>
              <a:rPr lang="bg-BG" sz="2000" b="1" u="sng" dirty="0" smtClean="0">
                <a:solidFill>
                  <a:schemeClr val="bg1"/>
                </a:solidFill>
                <a:effectLst>
                  <a:outerShdw blurRad="38100" dist="38100" dir="2700000" algn="tl">
                    <a:srgbClr val="000000">
                      <a:alpha val="43137"/>
                    </a:srgbClr>
                  </a:outerShdw>
                </a:effectLst>
                <a:cs typeface="Arial" panose="020B0604020202020204" pitchFamily="34" charset="0"/>
              </a:rPr>
              <a:t/>
            </a:r>
            <a:br>
              <a:rPr lang="bg-BG" sz="2000" b="1" u="sng" dirty="0" smtClean="0">
                <a:solidFill>
                  <a:schemeClr val="bg1"/>
                </a:solidFill>
                <a:effectLst>
                  <a:outerShdw blurRad="38100" dist="38100" dir="2700000" algn="tl">
                    <a:srgbClr val="000000">
                      <a:alpha val="43137"/>
                    </a:srgbClr>
                  </a:outerShdw>
                </a:effectLst>
                <a:cs typeface="Arial" panose="020B0604020202020204" pitchFamily="34" charset="0"/>
              </a:rPr>
            </a:br>
            <a:r>
              <a:rPr lang="bg-BG" sz="2000" b="1" u="sng" dirty="0" smtClean="0">
                <a:solidFill>
                  <a:schemeClr val="bg1"/>
                </a:solidFill>
                <a:effectLst>
                  <a:outerShdw blurRad="38100" dist="38100" dir="2700000" algn="tl">
                    <a:srgbClr val="000000">
                      <a:alpha val="43137"/>
                    </a:srgbClr>
                  </a:outerShdw>
                </a:effectLst>
                <a:cs typeface="Arial" panose="020B0604020202020204" pitchFamily="34" charset="0"/>
              </a:rPr>
              <a:t>Мярка 16</a:t>
            </a:r>
            <a:r>
              <a:rPr lang="bg-BG" sz="2000" u="sng" dirty="0" smtClean="0">
                <a:solidFill>
                  <a:schemeClr val="bg1"/>
                </a:solidFill>
                <a:effectLst>
                  <a:outerShdw blurRad="38100" dist="38100" dir="2700000" algn="tl">
                    <a:srgbClr val="000000">
                      <a:alpha val="43137"/>
                    </a:srgbClr>
                  </a:outerShdw>
                </a:effectLst>
                <a:cs typeface="Arial" panose="020B0604020202020204" pitchFamily="34" charset="0"/>
              </a:rPr>
              <a:t> </a:t>
            </a:r>
            <a:r>
              <a:rPr lang="bg-BG" sz="2000" b="1" u="sng" dirty="0" smtClean="0">
                <a:solidFill>
                  <a:schemeClr val="bg1"/>
                </a:solidFill>
                <a:effectLst>
                  <a:outerShdw blurRad="38100" dist="38100" dir="2700000" algn="tl">
                    <a:srgbClr val="000000">
                      <a:alpha val="43137"/>
                    </a:srgbClr>
                  </a:outerShdw>
                </a:effectLst>
                <a:cs typeface="Arial" panose="020B0604020202020204" pitchFamily="34" charset="0"/>
              </a:rPr>
              <a:t>СЪТРУДНИЧЕСТВО </a:t>
            </a:r>
            <a:r>
              <a:rPr lang="en-US" sz="3600" b="1" u="sng" dirty="0" smtClean="0">
                <a:solidFill>
                  <a:schemeClr val="bg1"/>
                </a:solidFill>
                <a:effectLst>
                  <a:outerShdw blurRad="38100" dist="38100" dir="2700000" algn="tl">
                    <a:srgbClr val="000000">
                      <a:alpha val="43137"/>
                    </a:srgbClr>
                  </a:outerShdw>
                </a:effectLst>
                <a:cs typeface="Arial" panose="020B0604020202020204" pitchFamily="34" charset="0"/>
              </a:rPr>
              <a:t/>
            </a:r>
            <a:br>
              <a:rPr lang="en-US" sz="3600" b="1" u="sng" dirty="0" smtClean="0">
                <a:solidFill>
                  <a:schemeClr val="bg1"/>
                </a:solidFill>
                <a:effectLst>
                  <a:outerShdw blurRad="38100" dist="38100" dir="2700000" algn="tl">
                    <a:srgbClr val="000000">
                      <a:alpha val="43137"/>
                    </a:srgbClr>
                  </a:outerShdw>
                </a:effectLst>
                <a:cs typeface="Arial" panose="020B0604020202020204" pitchFamily="34" charset="0"/>
              </a:rPr>
            </a:br>
            <a:r>
              <a:rPr lang="bg-BG" sz="1600" b="1" dirty="0" smtClean="0">
                <a:solidFill>
                  <a:schemeClr val="bg1"/>
                </a:solidFill>
                <a:effectLst>
                  <a:outerShdw blurRad="38100" dist="38100" dir="2700000" algn="tl">
                    <a:srgbClr val="000000">
                      <a:alpha val="43137"/>
                    </a:srgbClr>
                  </a:outerShdw>
                </a:effectLst>
                <a:cs typeface="Arial" panose="020B0604020202020204" pitchFamily="34" charset="0"/>
              </a:rPr>
              <a:t>ПОДМЯРКА 16.1. </a:t>
            </a:r>
            <a:r>
              <a:rPr lang="bg-BG" sz="1600" b="1" dirty="0" smtClean="0">
                <a:effectLst>
                  <a:outerShdw blurRad="38100" dist="38100" dir="2700000" algn="tl">
                    <a:srgbClr val="000000">
                      <a:alpha val="43137"/>
                    </a:srgbClr>
                  </a:outerShdw>
                </a:effectLst>
              </a:rPr>
              <a:t>ПОДКРЕПА ЗА СФОРМИРАНЕ И ФУНКЦИОНИРАНЕ НА ОПЕРАТИВНИ ГРУПИ В РАМКИТЕ НА ЕПИ ЗА СЕЛСКОСТОПАНСКА ПРОИЗВОДИТЕЛНОСТ И УСТОЙЧИВОСТ </a:t>
            </a:r>
            <a:r>
              <a:rPr lang="en-US" sz="2400" b="1" u="sng" dirty="0">
                <a:solidFill>
                  <a:schemeClr val="accent1">
                    <a:lumMod val="50000"/>
                  </a:schemeClr>
                </a:solidFill>
                <a:cs typeface="Arial" panose="020B0604020202020204" pitchFamily="34" charset="0"/>
              </a:rPr>
              <a:t/>
            </a:r>
            <a:br>
              <a:rPr lang="en-US" sz="2400" b="1" u="sng" dirty="0">
                <a:solidFill>
                  <a:schemeClr val="accent1">
                    <a:lumMod val="50000"/>
                  </a:schemeClr>
                </a:solidFill>
                <a:cs typeface="Arial" panose="020B0604020202020204" pitchFamily="34" charset="0"/>
              </a:rPr>
            </a:br>
            <a:endParaRPr lang="bg-BG" sz="2400" b="1" dirty="0">
              <a:solidFill>
                <a:schemeClr val="accent1">
                  <a:lumMod val="50000"/>
                </a:schemeClr>
              </a:solidFill>
              <a:effectLst>
                <a:outerShdw blurRad="38100" dist="38100" dir="2700000" algn="tl">
                  <a:srgbClr val="000000">
                    <a:alpha val="43137"/>
                  </a:srgbClr>
                </a:outerShdw>
              </a:effectLst>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484313"/>
            <a:ext cx="8569325" cy="4752975"/>
          </a:xfrm>
        </p:spPr>
        <p:txBody>
          <a:bodyPr/>
          <a:lstStyle/>
          <a:p>
            <a:pPr marL="303213" lvl="1" indent="0" algn="ctr">
              <a:buFont typeface="Symbol" pitchFamily="18" charset="2"/>
              <a:buNone/>
              <a:defRPr/>
            </a:pPr>
            <a:endParaRPr lang="en-US" sz="1800" b="1" i="1" u="sng" dirty="0" smtClean="0">
              <a:solidFill>
                <a:schemeClr val="tx1"/>
              </a:solidFill>
              <a:latin typeface="Arial" panose="020B0604020202020204" pitchFamily="34" charset="0"/>
              <a:cs typeface="Arial" panose="020B0604020202020204" pitchFamily="34" charset="0"/>
            </a:endParaRPr>
          </a:p>
          <a:p>
            <a:pPr marL="303213" lvl="1" indent="0">
              <a:buFont typeface="Symbol" pitchFamily="18" charset="2"/>
              <a:buNone/>
              <a:defRPr/>
            </a:pPr>
            <a:r>
              <a:rPr lang="bg-BG" sz="1800" b="1" i="1" u="sng" dirty="0" smtClean="0">
                <a:solidFill>
                  <a:schemeClr val="tx1"/>
                </a:solidFill>
                <a:latin typeface="+mj-lt"/>
                <a:cs typeface="Arial" panose="020B0604020202020204" pitchFamily="34" charset="0"/>
              </a:rPr>
              <a:t>Условия за избираемост</a:t>
            </a:r>
          </a:p>
          <a:p>
            <a:pPr>
              <a:buFont typeface="Symbol" pitchFamily="18" charset="2"/>
              <a:buBlip>
                <a:blip r:embed="rId2"/>
              </a:buBlip>
              <a:defRPr/>
            </a:pPr>
            <a:r>
              <a:rPr lang="bg-BG" sz="1800" b="1" dirty="0" smtClean="0">
                <a:solidFill>
                  <a:schemeClr val="tx1"/>
                </a:solidFill>
                <a:latin typeface="+mj-lt"/>
              </a:rPr>
              <a:t>Оперативната група на ЕПИ съставя </a:t>
            </a:r>
            <a:r>
              <a:rPr lang="bg-BG" sz="1800" b="1" i="1" u="sng" dirty="0" smtClean="0">
                <a:solidFill>
                  <a:schemeClr val="tx1"/>
                </a:solidFill>
                <a:latin typeface="+mj-lt"/>
              </a:rPr>
              <a:t>план</a:t>
            </a:r>
            <a:r>
              <a:rPr lang="bg-BG" sz="1800" b="1" dirty="0" smtClean="0">
                <a:solidFill>
                  <a:schemeClr val="tx1"/>
                </a:solidFill>
                <a:latin typeface="+mj-lt"/>
              </a:rPr>
              <a:t>, който съдържа минимум следните елементи: </a:t>
            </a:r>
          </a:p>
          <a:p>
            <a:pPr>
              <a:buFont typeface="Wingdings" pitchFamily="2" charset="2"/>
              <a:buChar char="q"/>
              <a:defRPr/>
            </a:pPr>
            <a:r>
              <a:rPr lang="bg-BG" sz="1600" dirty="0" smtClean="0">
                <a:solidFill>
                  <a:schemeClr val="tx1"/>
                </a:solidFill>
                <a:latin typeface="+mj-lt"/>
              </a:rPr>
              <a:t>описание на иновативния проект, който ще се разработва, изпитва, адаптира или изпълнява;</a:t>
            </a:r>
          </a:p>
          <a:p>
            <a:pPr>
              <a:buFont typeface="Wingdings" pitchFamily="2" charset="2"/>
              <a:buChar char="q"/>
              <a:defRPr/>
            </a:pPr>
            <a:r>
              <a:rPr lang="bg-BG" sz="1600" dirty="0" smtClean="0">
                <a:solidFill>
                  <a:schemeClr val="tx1"/>
                </a:solidFill>
                <a:latin typeface="+mj-lt"/>
              </a:rPr>
              <a:t>описание на очакваните резултати и приноса към целта на ЕПИ за повишаване на производителността и устойчиво управление на ресурсите;</a:t>
            </a:r>
          </a:p>
          <a:p>
            <a:pPr>
              <a:buFont typeface="Wingdings" pitchFamily="2" charset="2"/>
              <a:buChar char="q"/>
              <a:defRPr/>
            </a:pPr>
            <a:r>
              <a:rPr lang="bg-BG" sz="1600" dirty="0" smtClean="0">
                <a:solidFill>
                  <a:schemeClr val="tx1"/>
                </a:solidFill>
                <a:latin typeface="+mj-lt"/>
              </a:rPr>
              <a:t>описание на системата за разпространение на резултатите;</a:t>
            </a:r>
          </a:p>
          <a:p>
            <a:pPr>
              <a:buFont typeface="Wingdings" pitchFamily="2" charset="2"/>
              <a:buChar char="q"/>
              <a:defRPr/>
            </a:pPr>
            <a:r>
              <a:rPr lang="bg-BG" sz="1600" dirty="0" smtClean="0">
                <a:solidFill>
                  <a:schemeClr val="tx1"/>
                </a:solidFill>
                <a:latin typeface="+mj-lt"/>
              </a:rPr>
              <a:t>анализ и представяне на възможните рискове при изпълнение на иновативния проект по отношение на  очакваните резултати.</a:t>
            </a:r>
          </a:p>
          <a:p>
            <a:pPr>
              <a:buFont typeface="Symbol" pitchFamily="18" charset="2"/>
              <a:buBlip>
                <a:blip r:embed="rId2"/>
              </a:buBlip>
              <a:defRPr/>
            </a:pPr>
            <a:r>
              <a:rPr lang="bg-BG" sz="1800" b="1" dirty="0" smtClean="0">
                <a:solidFill>
                  <a:schemeClr val="tx1"/>
                </a:solidFill>
                <a:latin typeface="+mj-lt"/>
              </a:rPr>
              <a:t>При изпълнението на иновативния проект Оперативната група:</a:t>
            </a:r>
          </a:p>
          <a:p>
            <a:pPr>
              <a:buFont typeface="Wingdings" pitchFamily="2" charset="2"/>
              <a:buChar char="v"/>
              <a:defRPr/>
            </a:pPr>
            <a:r>
              <a:rPr lang="bg-BG" sz="1800" dirty="0" smtClean="0">
                <a:solidFill>
                  <a:schemeClr val="tx1"/>
                </a:solidFill>
                <a:latin typeface="+mj-lt"/>
              </a:rPr>
              <a:t>взема решения за разработването и изпълнението на иновативни действия; </a:t>
            </a:r>
          </a:p>
          <a:p>
            <a:pPr>
              <a:buFont typeface="Wingdings" pitchFamily="2" charset="2"/>
              <a:buChar char="v"/>
              <a:defRPr/>
            </a:pPr>
            <a:r>
              <a:rPr lang="bg-BG" sz="1800" dirty="0" smtClean="0">
                <a:solidFill>
                  <a:schemeClr val="tx1"/>
                </a:solidFill>
                <a:latin typeface="+mj-lt"/>
              </a:rPr>
              <a:t>изпълнява иновативни действия чрез дейностите, допустими за финансиране по </a:t>
            </a:r>
            <a:r>
              <a:rPr lang="bg-BG" sz="1800" dirty="0" err="1" smtClean="0">
                <a:solidFill>
                  <a:schemeClr val="tx1"/>
                </a:solidFill>
                <a:latin typeface="+mj-lt"/>
              </a:rPr>
              <a:t>подмярката</a:t>
            </a:r>
            <a:r>
              <a:rPr lang="bg-BG" sz="1800" dirty="0" smtClean="0">
                <a:solidFill>
                  <a:schemeClr val="tx1"/>
                </a:solidFill>
                <a:latin typeface="+mj-lt"/>
              </a:rPr>
              <a:t>.</a:t>
            </a:r>
            <a:endParaRPr lang="bg-BG" sz="1800" b="1" dirty="0" smtClean="0">
              <a:solidFill>
                <a:schemeClr val="tx1"/>
              </a:solidFill>
              <a:latin typeface="+mj-lt"/>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smtClean="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p:txBody>
          <a:bodyPr/>
          <a:lstStyle/>
          <a:p>
            <a:pPr>
              <a:defRPr/>
            </a:pPr>
            <a:r>
              <a:rPr lang="bg-BG" sz="2000" b="1" u="sng" dirty="0" smtClean="0">
                <a:solidFill>
                  <a:schemeClr val="bg1"/>
                </a:solidFill>
                <a:effectLst>
                  <a:outerShdw blurRad="38100" dist="38100" dir="2700000" algn="tl">
                    <a:srgbClr val="000000">
                      <a:alpha val="43137"/>
                    </a:srgbClr>
                  </a:outerShdw>
                </a:effectLst>
                <a:cs typeface="Arial" panose="020B0604020202020204" pitchFamily="34" charset="0"/>
              </a:rPr>
              <a:t/>
            </a:r>
            <a:br>
              <a:rPr lang="bg-BG" sz="2000" b="1" u="sng" dirty="0" smtClean="0">
                <a:solidFill>
                  <a:schemeClr val="bg1"/>
                </a:solidFill>
                <a:effectLst>
                  <a:outerShdw blurRad="38100" dist="38100" dir="2700000" algn="tl">
                    <a:srgbClr val="000000">
                      <a:alpha val="43137"/>
                    </a:srgbClr>
                  </a:outerShdw>
                </a:effectLst>
                <a:cs typeface="Arial" panose="020B0604020202020204" pitchFamily="34" charset="0"/>
              </a:rPr>
            </a:br>
            <a:r>
              <a:rPr lang="bg-BG" sz="2000" b="1" u="sng" dirty="0" smtClean="0">
                <a:solidFill>
                  <a:schemeClr val="bg1"/>
                </a:solidFill>
                <a:effectLst>
                  <a:outerShdw blurRad="38100" dist="38100" dir="2700000" algn="tl">
                    <a:srgbClr val="000000">
                      <a:alpha val="43137"/>
                    </a:srgbClr>
                  </a:outerShdw>
                </a:effectLst>
                <a:cs typeface="Arial" panose="020B0604020202020204" pitchFamily="34" charset="0"/>
              </a:rPr>
              <a:t>Мярка 16</a:t>
            </a:r>
            <a:r>
              <a:rPr lang="bg-BG" sz="2000" u="sng" dirty="0" smtClean="0">
                <a:solidFill>
                  <a:schemeClr val="bg1"/>
                </a:solidFill>
                <a:effectLst>
                  <a:outerShdw blurRad="38100" dist="38100" dir="2700000" algn="tl">
                    <a:srgbClr val="000000">
                      <a:alpha val="43137"/>
                    </a:srgbClr>
                  </a:outerShdw>
                </a:effectLst>
                <a:cs typeface="Arial" panose="020B0604020202020204" pitchFamily="34" charset="0"/>
              </a:rPr>
              <a:t> </a:t>
            </a:r>
            <a:r>
              <a:rPr lang="bg-BG" sz="2000" b="1" u="sng" dirty="0" smtClean="0">
                <a:solidFill>
                  <a:schemeClr val="bg1"/>
                </a:solidFill>
                <a:effectLst>
                  <a:outerShdw blurRad="38100" dist="38100" dir="2700000" algn="tl">
                    <a:srgbClr val="000000">
                      <a:alpha val="43137"/>
                    </a:srgbClr>
                  </a:outerShdw>
                </a:effectLst>
                <a:cs typeface="Arial" panose="020B0604020202020204" pitchFamily="34" charset="0"/>
              </a:rPr>
              <a:t>СЪТРУДНИЧЕСТВО </a:t>
            </a:r>
            <a:r>
              <a:rPr lang="en-US" sz="3600" b="1" u="sng" dirty="0" smtClean="0">
                <a:solidFill>
                  <a:schemeClr val="bg1"/>
                </a:solidFill>
                <a:effectLst>
                  <a:outerShdw blurRad="38100" dist="38100" dir="2700000" algn="tl">
                    <a:srgbClr val="000000">
                      <a:alpha val="43137"/>
                    </a:srgbClr>
                  </a:outerShdw>
                </a:effectLst>
                <a:cs typeface="Arial" panose="020B0604020202020204" pitchFamily="34" charset="0"/>
              </a:rPr>
              <a:t/>
            </a:r>
            <a:br>
              <a:rPr lang="en-US" sz="3600" b="1" u="sng" dirty="0" smtClean="0">
                <a:solidFill>
                  <a:schemeClr val="bg1"/>
                </a:solidFill>
                <a:effectLst>
                  <a:outerShdw blurRad="38100" dist="38100" dir="2700000" algn="tl">
                    <a:srgbClr val="000000">
                      <a:alpha val="43137"/>
                    </a:srgbClr>
                  </a:outerShdw>
                </a:effectLst>
                <a:cs typeface="Arial" panose="020B0604020202020204" pitchFamily="34" charset="0"/>
              </a:rPr>
            </a:br>
            <a:r>
              <a:rPr lang="bg-BG" sz="1600" b="1" dirty="0" smtClean="0">
                <a:solidFill>
                  <a:schemeClr val="bg1"/>
                </a:solidFill>
                <a:effectLst>
                  <a:outerShdw blurRad="38100" dist="38100" dir="2700000" algn="tl">
                    <a:srgbClr val="000000">
                      <a:alpha val="43137"/>
                    </a:srgbClr>
                  </a:outerShdw>
                </a:effectLst>
                <a:cs typeface="Arial" panose="020B0604020202020204" pitchFamily="34" charset="0"/>
              </a:rPr>
              <a:t>ПОДМЯРКА 16.1. </a:t>
            </a:r>
            <a:r>
              <a:rPr lang="bg-BG" sz="1600" b="1" dirty="0" smtClean="0">
                <a:effectLst>
                  <a:outerShdw blurRad="38100" dist="38100" dir="2700000" algn="tl">
                    <a:srgbClr val="000000">
                      <a:alpha val="43137"/>
                    </a:srgbClr>
                  </a:outerShdw>
                </a:effectLst>
              </a:rPr>
              <a:t>ПОДКРЕПА ЗА СФОРМИРАНЕ И ФУНКЦИОНИРАНЕ НА ОПЕРАТИВНИ ГРУПИ В РАМКИТЕ НА ЕПИ ЗА СЕЛСКОСТОПАНСКА ПРОИЗВОДИТЕЛНОСТ И УСТОЙЧИВОСТ </a:t>
            </a:r>
            <a:r>
              <a:rPr lang="en-US" sz="2400" b="1" u="sng" dirty="0">
                <a:solidFill>
                  <a:schemeClr val="accent1">
                    <a:lumMod val="50000"/>
                  </a:schemeClr>
                </a:solidFill>
                <a:cs typeface="Arial" panose="020B0604020202020204" pitchFamily="34" charset="0"/>
              </a:rPr>
              <a:t/>
            </a:r>
            <a:br>
              <a:rPr lang="en-US" sz="2400" b="1" u="sng" dirty="0">
                <a:solidFill>
                  <a:schemeClr val="accent1">
                    <a:lumMod val="50000"/>
                  </a:schemeClr>
                </a:solidFill>
                <a:cs typeface="Arial" panose="020B0604020202020204" pitchFamily="34" charset="0"/>
              </a:rPr>
            </a:br>
            <a:endParaRPr lang="bg-BG" sz="2400" b="1" dirty="0">
              <a:solidFill>
                <a:schemeClr val="accent1">
                  <a:lumMod val="50000"/>
                </a:schemeClr>
              </a:solidFill>
              <a:effectLst>
                <a:outerShdw blurRad="38100" dist="38100" dir="2700000" algn="tl">
                  <a:srgbClr val="000000">
                    <a:alpha val="43137"/>
                  </a:srgbClr>
                </a:outerShdw>
              </a:effectLst>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571625"/>
            <a:ext cx="8569325" cy="4665663"/>
          </a:xfrm>
        </p:spPr>
        <p:txBody>
          <a:bodyPr/>
          <a:lstStyle/>
          <a:p>
            <a:pPr marL="0" indent="0">
              <a:lnSpc>
                <a:spcPct val="150000"/>
              </a:lnSpc>
              <a:buFont typeface="Symbol" pitchFamily="18" charset="2"/>
              <a:buNone/>
              <a:defRPr/>
            </a:pPr>
            <a:r>
              <a:rPr lang="bg-BG" sz="1800" b="1" i="1" dirty="0" smtClean="0">
                <a:solidFill>
                  <a:schemeClr val="tx1"/>
                </a:solidFill>
                <a:latin typeface="Arial" panose="020B0604020202020204" pitchFamily="34" charset="0"/>
                <a:cs typeface="Arial" panose="020B0604020202020204" pitchFamily="34" charset="0"/>
              </a:rPr>
              <a:t>	</a:t>
            </a:r>
            <a:r>
              <a:rPr lang="bg-BG" sz="1800" b="1" i="1" u="sng" dirty="0" smtClean="0">
                <a:solidFill>
                  <a:schemeClr val="tx1"/>
                </a:solidFill>
                <a:latin typeface="Arial" panose="020B0604020202020204" pitchFamily="34" charset="0"/>
                <a:cs typeface="Arial" panose="020B0604020202020204" pitchFamily="34" charset="0"/>
              </a:rPr>
              <a:t>Тип подкрепа</a:t>
            </a:r>
          </a:p>
          <a:p>
            <a:pPr marL="0" indent="0" algn="just">
              <a:buFont typeface="Symbol" pitchFamily="18" charset="2"/>
              <a:buNone/>
              <a:defRPr/>
            </a:pPr>
            <a:r>
              <a:rPr lang="bg-BG" sz="1600" b="1" dirty="0" smtClean="0">
                <a:solidFill>
                  <a:schemeClr val="tx1"/>
                </a:solidFill>
                <a:latin typeface="+mj-lt"/>
              </a:rPr>
              <a:t>Подкрепата се предоставя за </a:t>
            </a:r>
            <a:r>
              <a:rPr lang="bg-BG" sz="1600" b="1" i="1" dirty="0" smtClean="0">
                <a:solidFill>
                  <a:schemeClr val="tx1"/>
                </a:solidFill>
                <a:latin typeface="+mj-lt"/>
              </a:rPr>
              <a:t>хоризонтално и вертикално сътрудничество </a:t>
            </a:r>
            <a:r>
              <a:rPr lang="bg-BG" sz="1600" b="1" dirty="0" smtClean="0">
                <a:solidFill>
                  <a:schemeClr val="tx1"/>
                </a:solidFill>
                <a:latin typeface="+mj-lt"/>
              </a:rPr>
              <a:t>между участниците във веригата на доставки за изграждането и развитието на </a:t>
            </a:r>
            <a:r>
              <a:rPr lang="bg-BG" sz="1600" b="1" i="1" dirty="0" smtClean="0">
                <a:solidFill>
                  <a:schemeClr val="tx1"/>
                </a:solidFill>
                <a:latin typeface="+mj-lt"/>
              </a:rPr>
              <a:t>къси вериги на доставки и местни пазари </a:t>
            </a:r>
            <a:r>
              <a:rPr lang="bg-BG" sz="1600" b="1" dirty="0" smtClean="0">
                <a:solidFill>
                  <a:schemeClr val="tx1"/>
                </a:solidFill>
                <a:latin typeface="+mj-lt"/>
              </a:rPr>
              <a:t>и за дейности на местно равнище за </a:t>
            </a:r>
            <a:r>
              <a:rPr lang="bg-BG" sz="1600" b="1" i="1" dirty="0" smtClean="0">
                <a:solidFill>
                  <a:schemeClr val="tx1"/>
                </a:solidFill>
                <a:latin typeface="+mj-lt"/>
              </a:rPr>
              <a:t>популяризиране</a:t>
            </a:r>
            <a:r>
              <a:rPr lang="bg-BG" sz="1600" b="1" dirty="0" smtClean="0">
                <a:solidFill>
                  <a:schemeClr val="tx1"/>
                </a:solidFill>
                <a:latin typeface="+mj-lt"/>
              </a:rPr>
              <a:t>, свързани с развитието на късите вериги на доставки и местните пазари.</a:t>
            </a:r>
            <a:endParaRPr lang="bg-BG" sz="1600" b="1" dirty="0">
              <a:solidFill>
                <a:schemeClr val="tx1"/>
              </a:solidFill>
              <a:latin typeface="+mj-lt"/>
            </a:endParaRPr>
          </a:p>
          <a:p>
            <a:pPr algn="just">
              <a:buFont typeface="Symbol" pitchFamily="18" charset="2"/>
              <a:buBlip>
                <a:blip r:embed="rId2"/>
              </a:buBlip>
              <a:defRPr/>
            </a:pPr>
            <a:r>
              <a:rPr lang="bg-BG" sz="1600" b="1" dirty="0" smtClean="0">
                <a:solidFill>
                  <a:schemeClr val="tx1"/>
                </a:solidFill>
                <a:latin typeface="+mj-lt"/>
              </a:rPr>
              <a:t>Къси вериги на доставки - </a:t>
            </a:r>
            <a:r>
              <a:rPr lang="bg-BG" sz="1600" dirty="0" smtClean="0">
                <a:solidFill>
                  <a:schemeClr val="tx1"/>
                </a:solidFill>
                <a:latin typeface="+mj-lt"/>
              </a:rPr>
              <a:t>в случай, че веригите на доставки включват не повече от един посредник между селскостопанския производител и потребителя</a:t>
            </a:r>
            <a:r>
              <a:rPr lang="bg-BG" sz="1600" b="1" dirty="0" smtClean="0">
                <a:solidFill>
                  <a:schemeClr val="tx1"/>
                </a:solidFill>
                <a:latin typeface="+mj-lt"/>
              </a:rPr>
              <a:t>. </a:t>
            </a:r>
          </a:p>
          <a:p>
            <a:pPr algn="just">
              <a:buFont typeface="Symbol" pitchFamily="18" charset="2"/>
              <a:buNone/>
              <a:defRPr/>
            </a:pPr>
            <a:r>
              <a:rPr lang="bg-BG" sz="1600" dirty="0" smtClean="0">
                <a:solidFill>
                  <a:schemeClr val="tx1"/>
                </a:solidFill>
                <a:latin typeface="+mj-lt"/>
              </a:rPr>
              <a:t>	</a:t>
            </a:r>
            <a:r>
              <a:rPr lang="bg-BG" sz="1400" dirty="0" smtClean="0">
                <a:solidFill>
                  <a:schemeClr val="tx1"/>
                </a:solidFill>
                <a:latin typeface="+mj-lt"/>
              </a:rPr>
              <a:t>„</a:t>
            </a:r>
            <a:r>
              <a:rPr lang="bg-BG" sz="1400" i="1" dirty="0" smtClean="0">
                <a:solidFill>
                  <a:schemeClr val="tx1"/>
                </a:solidFill>
                <a:latin typeface="+mj-lt"/>
              </a:rPr>
              <a:t>Посредник</a:t>
            </a:r>
            <a:r>
              <a:rPr lang="bg-BG" sz="1400" dirty="0" smtClean="0">
                <a:solidFill>
                  <a:schemeClr val="tx1"/>
                </a:solidFill>
                <a:latin typeface="+mj-lt"/>
              </a:rPr>
              <a:t>” е субект, който изкупува продукция от селскостопанския производител с цел продажбата ѝ. Посредник в къса верига на доставки  може да бъде или търговец на дребно или </a:t>
            </a:r>
            <a:r>
              <a:rPr lang="bg-BG" sz="1400" dirty="0" err="1" smtClean="0">
                <a:solidFill>
                  <a:schemeClr val="tx1"/>
                </a:solidFill>
                <a:latin typeface="+mj-lt"/>
              </a:rPr>
              <a:t>преработвател</a:t>
            </a:r>
            <a:r>
              <a:rPr lang="bg-BG" sz="1400" dirty="0" smtClean="0">
                <a:solidFill>
                  <a:schemeClr val="tx1"/>
                </a:solidFill>
                <a:latin typeface="+mj-lt"/>
              </a:rPr>
              <a:t>, в случай че е купил продуктите от селскостопански производител. </a:t>
            </a:r>
            <a:endParaRPr lang="bg-BG" sz="1400" b="1" dirty="0" smtClean="0">
              <a:solidFill>
                <a:schemeClr val="tx1"/>
              </a:solidFill>
              <a:latin typeface="+mj-lt"/>
            </a:endParaRPr>
          </a:p>
          <a:p>
            <a:pPr algn="just">
              <a:buFont typeface="Symbol" pitchFamily="18" charset="2"/>
              <a:buBlip>
                <a:blip r:embed="rId2"/>
              </a:buBlip>
              <a:defRPr/>
            </a:pPr>
            <a:r>
              <a:rPr lang="bg-BG" sz="1600" b="1" dirty="0" smtClean="0">
                <a:solidFill>
                  <a:schemeClr val="tx1"/>
                </a:solidFill>
                <a:latin typeface="+mj-lt"/>
              </a:rPr>
              <a:t>Местни пазари - </a:t>
            </a:r>
            <a:r>
              <a:rPr lang="bg-BG" sz="1600" dirty="0" smtClean="0">
                <a:solidFill>
                  <a:schemeClr val="tx1"/>
                </a:solidFill>
                <a:latin typeface="+mj-lt"/>
              </a:rPr>
              <a:t>В случай, че местните пазари:</a:t>
            </a:r>
          </a:p>
          <a:p>
            <a:pPr algn="just">
              <a:buFont typeface="Wingdings" pitchFamily="2" charset="2"/>
              <a:buChar char="ü"/>
              <a:defRPr/>
            </a:pPr>
            <a:r>
              <a:rPr lang="bg-BG" sz="1600" i="1" dirty="0" smtClean="0">
                <a:solidFill>
                  <a:schemeClr val="tx1"/>
                </a:solidFill>
                <a:latin typeface="+mj-lt"/>
              </a:rPr>
              <a:t>ползват единствено къси вериги на доставки</a:t>
            </a:r>
            <a:r>
              <a:rPr lang="bg-BG" sz="1600" dirty="0" smtClean="0">
                <a:solidFill>
                  <a:schemeClr val="tx1"/>
                </a:solidFill>
                <a:latin typeface="+mj-lt"/>
              </a:rPr>
              <a:t>: предоставянето на подпомагане се определя от изискването да са изпълнени условията, свързани с късите вериги на доставки. </a:t>
            </a:r>
          </a:p>
          <a:p>
            <a:pPr algn="just">
              <a:buFont typeface="Wingdings" pitchFamily="2" charset="2"/>
              <a:buChar char="ü"/>
              <a:defRPr/>
            </a:pPr>
            <a:r>
              <a:rPr lang="bg-BG" sz="1600" i="1" dirty="0" smtClean="0">
                <a:solidFill>
                  <a:schemeClr val="tx1"/>
                </a:solidFill>
                <a:latin typeface="+mj-lt"/>
              </a:rPr>
              <a:t>не се изграждат единствено от къси вериги на доставки </a:t>
            </a:r>
            <a:r>
              <a:rPr lang="bg-BG" sz="1600" dirty="0" smtClean="0">
                <a:solidFill>
                  <a:schemeClr val="tx1"/>
                </a:solidFill>
                <a:latin typeface="+mj-lt"/>
              </a:rPr>
              <a:t>- за да са допустими за подпомагане трябва да са изпълнени допълнителни условия.</a:t>
            </a:r>
            <a:endParaRPr lang="bg-BG" sz="1600" b="1" dirty="0" smtClean="0">
              <a:solidFill>
                <a:schemeClr val="tx1"/>
              </a:solidFill>
              <a:latin typeface="+mj-lt"/>
              <a:cs typeface="Arial" panose="020B0604020202020204" pitchFamily="34" charset="0"/>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a:xfrm>
            <a:off x="395288" y="214313"/>
            <a:ext cx="8229600" cy="1443037"/>
          </a:xfrm>
        </p:spPr>
        <p:txBody>
          <a:bodyPr/>
          <a:lstStyle/>
          <a:p>
            <a:pPr lvl="1">
              <a:defRPr/>
            </a:pPr>
            <a:r>
              <a:rPr lang="bg-BG" sz="2400" b="1" u="sng" dirty="0" smtClean="0">
                <a:solidFill>
                  <a:schemeClr val="bg1"/>
                </a:solidFill>
                <a:effectLst>
                  <a:outerShdw blurRad="38100" dist="38100" dir="2700000" algn="tl">
                    <a:srgbClr val="000000">
                      <a:alpha val="43137"/>
                    </a:srgbClr>
                  </a:outerShdw>
                </a:effectLst>
                <a:cs typeface="Arial" panose="020B0604020202020204" pitchFamily="34" charset="0"/>
              </a:rPr>
              <a:t/>
            </a:r>
            <a:br>
              <a:rPr lang="bg-BG" sz="2400" b="1" u="sng" dirty="0" smtClean="0">
                <a:solidFill>
                  <a:schemeClr val="bg1"/>
                </a:solidFill>
                <a:effectLst>
                  <a:outerShdw blurRad="38100" dist="38100" dir="2700000" algn="tl">
                    <a:srgbClr val="000000">
                      <a:alpha val="43137"/>
                    </a:srgbClr>
                  </a:outerShdw>
                </a:effectLst>
                <a:cs typeface="Arial" panose="020B0604020202020204" pitchFamily="34" charset="0"/>
              </a:rPr>
            </a:br>
            <a:r>
              <a:rPr lang="bg-BG" sz="2000" b="1" u="sng" dirty="0" smtClean="0">
                <a:solidFill>
                  <a:schemeClr val="bg1"/>
                </a:solidFill>
                <a:effectLst>
                  <a:outerShdw blurRad="38100" dist="38100" dir="2700000" algn="tl">
                    <a:srgbClr val="000000">
                      <a:alpha val="43137"/>
                    </a:srgbClr>
                  </a:outerShdw>
                </a:effectLst>
                <a:cs typeface="Arial" panose="020B0604020202020204" pitchFamily="34" charset="0"/>
              </a:rPr>
              <a:t>Мярка 16</a:t>
            </a:r>
            <a:r>
              <a:rPr lang="bg-BG" sz="2000" u="sng" dirty="0" smtClean="0">
                <a:solidFill>
                  <a:schemeClr val="bg1"/>
                </a:solidFill>
                <a:effectLst>
                  <a:outerShdw blurRad="38100" dist="38100" dir="2700000" algn="tl">
                    <a:srgbClr val="000000">
                      <a:alpha val="43137"/>
                    </a:srgbClr>
                  </a:outerShdw>
                </a:effectLst>
                <a:cs typeface="Arial" panose="020B0604020202020204" pitchFamily="34" charset="0"/>
              </a:rPr>
              <a:t> </a:t>
            </a:r>
            <a:r>
              <a:rPr lang="bg-BG" sz="2000" b="1" u="sng" dirty="0" smtClean="0">
                <a:solidFill>
                  <a:schemeClr val="bg1"/>
                </a:solidFill>
                <a:effectLst>
                  <a:outerShdw blurRad="38100" dist="38100" dir="2700000" algn="tl">
                    <a:srgbClr val="000000">
                      <a:alpha val="43137"/>
                    </a:srgbClr>
                  </a:outerShdw>
                </a:effectLst>
                <a:cs typeface="Arial" panose="020B0604020202020204" pitchFamily="34" charset="0"/>
              </a:rPr>
              <a:t>СЪТРУДНИЧЕСТВО </a:t>
            </a:r>
            <a: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a:t>
            </a:r>
            <a:r>
              <a:rPr lang="bg-BG" sz="1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16.4. </a:t>
            </a:r>
            <a:r>
              <a:rPr lang="bg-BG" sz="1600" b="1" dirty="0" smtClean="0">
                <a:effectLst>
                  <a:outerShdw blurRad="38100" dist="38100" dir="2700000" algn="tl">
                    <a:srgbClr val="000000">
                      <a:alpha val="43137"/>
                    </a:srgbClr>
                  </a:outerShdw>
                </a:effectLst>
              </a:rPr>
              <a:t>ПОДКРЕПА ЗА ХОРИЗОНТАЛНО И ВЕРТИКАЛНО СЪТРУДНИЧЕСТВО МЕЖДУ УЧАСТНИЦИТЕ ВЪВ ВЕРИГАТА НА ДОСТАВКИ ЗА ИЗГРАЖДАНЕТО И РАЗВИТИЕТО НА КЪСИ ВЕРИГИ НА ДОСТАВКИ И МЕСТНИ ПАЗАРИ </a:t>
            </a:r>
            <a:r>
              <a:rPr lang="en-US" sz="1800" b="1" u="sng" dirty="0">
                <a:solidFill>
                  <a:schemeClr val="accent1">
                    <a:lumMod val="50000"/>
                  </a:schemeClr>
                </a:solidFill>
                <a:latin typeface="Arial" panose="020B0604020202020204" pitchFamily="34" charset="0"/>
                <a:cs typeface="Arial" panose="020B0604020202020204" pitchFamily="34" charset="0"/>
              </a:rPr>
              <a:t/>
            </a:r>
            <a:br>
              <a:rPr lang="en-US" sz="1800" b="1" u="sng" dirty="0">
                <a:solidFill>
                  <a:schemeClr val="accent1">
                    <a:lumMod val="50000"/>
                  </a:schemeClr>
                </a:solidFill>
                <a:latin typeface="Arial" panose="020B0604020202020204" pitchFamily="34" charset="0"/>
                <a:cs typeface="Arial" panose="020B0604020202020204" pitchFamily="34" charset="0"/>
              </a:rPr>
            </a:br>
            <a:r>
              <a:rPr lang="bg-BG"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bg-BG"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2"/>
          <p:cNvSpPr>
            <a:spLocks noGrp="1"/>
          </p:cNvSpPr>
          <p:nvPr>
            <p:ph type="title"/>
          </p:nvPr>
        </p:nvSpPr>
        <p:spPr/>
        <p:txBody>
          <a:bodyPr/>
          <a:lstStyle/>
          <a:p>
            <a:pPr algn="l"/>
            <a:r>
              <a:rPr lang="bg-BG" sz="2200" b="1" smtClean="0"/>
              <a:t>Мярка 6 „Развитие на стопанството и стопанската дейност“</a:t>
            </a:r>
            <a:endParaRPr lang="bg-BG" sz="2200" smtClean="0"/>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smtClean="0">
              <a:ln w="1905"/>
              <a:solidFill>
                <a:schemeClr val="tx1"/>
              </a:solidFill>
              <a:effectLst>
                <a:innerShdw blurRad="69850" dist="43180" dir="5400000">
                  <a:srgbClr val="000000">
                    <a:alpha val="65000"/>
                  </a:srgbClr>
                </a:innerShdw>
              </a:effectLst>
            </a:endParaRPr>
          </a:p>
          <a:p>
            <a:pPr>
              <a:defRPr/>
            </a:pPr>
            <a:r>
              <a:rPr lang="ru-RU"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a:ln w="1905"/>
              <a:solidFill>
                <a:schemeClr val="tx1"/>
              </a:solidFill>
              <a:effectLst>
                <a:innerShdw blurRad="69850" dist="43180" dir="5400000">
                  <a:srgbClr val="000000">
                    <a:alpha val="65000"/>
                  </a:srgbClr>
                </a:innerShdw>
              </a:effectLst>
            </a:endParaRPr>
          </a:p>
        </p:txBody>
      </p:sp>
      <p:sp>
        <p:nvSpPr>
          <p:cNvPr id="20483" name="Content Placeholder 1"/>
          <p:cNvSpPr>
            <a:spLocks noGrp="1"/>
          </p:cNvSpPr>
          <p:nvPr>
            <p:ph idx="1"/>
          </p:nvPr>
        </p:nvSpPr>
        <p:spPr>
          <a:xfrm>
            <a:off x="250825" y="1817688"/>
            <a:ext cx="8642350" cy="4254500"/>
          </a:xfrm>
        </p:spPr>
        <p:txBody>
          <a:bodyPr/>
          <a:lstStyle/>
          <a:p>
            <a:pPr marL="0" indent="0">
              <a:buClr>
                <a:srgbClr val="94C600"/>
              </a:buClr>
              <a:buFont typeface="Symbol" pitchFamily="18" charset="2"/>
              <a:buNone/>
            </a:pPr>
            <a:r>
              <a:rPr lang="bg-BG" sz="1700" b="1" smtClean="0">
                <a:solidFill>
                  <a:srgbClr val="000000"/>
                </a:solidFill>
              </a:rPr>
              <a:t>Бенефициенти:</a:t>
            </a:r>
          </a:p>
          <a:p>
            <a:pPr marL="0" indent="0" algn="just">
              <a:buClr>
                <a:srgbClr val="94C600"/>
              </a:buClr>
              <a:buFont typeface="Symbol" pitchFamily="18" charset="2"/>
              <a:buNone/>
            </a:pPr>
            <a:r>
              <a:rPr lang="bg-BG" sz="1400" b="1" smtClean="0">
                <a:solidFill>
                  <a:srgbClr val="000000"/>
                </a:solidFill>
              </a:rPr>
              <a:t>6.1 </a:t>
            </a:r>
          </a:p>
          <a:p>
            <a:pPr marL="0" indent="0" algn="just">
              <a:buClr>
                <a:srgbClr val="94C600"/>
              </a:buClr>
              <a:buFont typeface="Symbol" pitchFamily="18" charset="2"/>
              <a:buNone/>
            </a:pPr>
            <a:r>
              <a:rPr lang="bg-BG" sz="1400" smtClean="0">
                <a:solidFill>
                  <a:srgbClr val="000000"/>
                </a:solidFill>
              </a:rPr>
              <a:t>ЗП на възраст между 18 и 40 години;</a:t>
            </a:r>
          </a:p>
          <a:p>
            <a:pPr marL="0" indent="0" algn="just">
              <a:buClr>
                <a:srgbClr val="94C600"/>
              </a:buClr>
              <a:buFont typeface="Symbol" pitchFamily="18" charset="2"/>
              <a:buNone/>
            </a:pPr>
            <a:r>
              <a:rPr lang="bg-BG" sz="1400" b="1" smtClean="0">
                <a:solidFill>
                  <a:srgbClr val="000000"/>
                </a:solidFill>
              </a:rPr>
              <a:t>6.2</a:t>
            </a:r>
            <a:r>
              <a:rPr lang="en-US" sz="1400" b="1" smtClean="0">
                <a:solidFill>
                  <a:srgbClr val="000000"/>
                </a:solidFill>
              </a:rPr>
              <a:t> </a:t>
            </a:r>
            <a:r>
              <a:rPr lang="bg-BG" sz="1400" b="1" smtClean="0">
                <a:solidFill>
                  <a:srgbClr val="000000"/>
                </a:solidFill>
              </a:rPr>
              <a:t>и </a:t>
            </a:r>
            <a:r>
              <a:rPr lang="ru-RU" sz="1400" b="1" smtClean="0">
                <a:solidFill>
                  <a:srgbClr val="000000"/>
                </a:solidFill>
              </a:rPr>
              <a:t>6.4 </a:t>
            </a:r>
          </a:p>
          <a:p>
            <a:pPr marL="0" indent="0" algn="just">
              <a:buClr>
                <a:srgbClr val="94C600"/>
              </a:buClr>
              <a:buFont typeface="Symbol" pitchFamily="18" charset="2"/>
              <a:buNone/>
            </a:pPr>
            <a:r>
              <a:rPr lang="bg-BG" sz="1400" smtClean="0">
                <a:solidFill>
                  <a:srgbClr val="000000"/>
                </a:solidFill>
              </a:rPr>
              <a:t>ЗП или микропредприятия, регистрирани като ЕТ или ЮЛ, ФЛ - регистрирани по Закона за занаятите;</a:t>
            </a:r>
          </a:p>
          <a:p>
            <a:pPr marL="0" indent="0">
              <a:buClr>
                <a:srgbClr val="94C600"/>
              </a:buClr>
              <a:buFont typeface="Symbol" pitchFamily="18" charset="2"/>
              <a:buNone/>
            </a:pPr>
            <a:r>
              <a:rPr lang="bg-BG" sz="1700" b="1" smtClean="0">
                <a:solidFill>
                  <a:srgbClr val="000000"/>
                </a:solidFill>
              </a:rPr>
              <a:t>Допустими разходи:</a:t>
            </a:r>
          </a:p>
          <a:p>
            <a:pPr marL="0" indent="0" algn="just">
              <a:buClr>
                <a:srgbClr val="94C600"/>
              </a:buClr>
              <a:buFont typeface="Symbol" pitchFamily="18" charset="2"/>
              <a:buNone/>
            </a:pPr>
            <a:r>
              <a:rPr lang="bg-BG" sz="1400" b="1" smtClean="0">
                <a:solidFill>
                  <a:srgbClr val="000000"/>
                </a:solidFill>
              </a:rPr>
              <a:t>6.1</a:t>
            </a:r>
          </a:p>
          <a:p>
            <a:pPr marL="0" indent="0" algn="just">
              <a:buClr>
                <a:srgbClr val="94C600"/>
              </a:buClr>
              <a:buFont typeface="Symbol" pitchFamily="18" charset="2"/>
              <a:buNone/>
            </a:pPr>
            <a:r>
              <a:rPr lang="bg-BG" sz="1400" smtClean="0">
                <a:solidFill>
                  <a:srgbClr val="000000"/>
                </a:solidFill>
              </a:rPr>
              <a:t>Закупуване на движими дълготрайни материални активи (машини, съоръжения, оборудване или специализирани транспортни средства), Закупуване, строителство, модернизиране на недвижими дълготрайни материални активи, Закупуване на селскостопански животни, Закупуване на земя за земеделска дейност, Създаване и/или презасаждане, и/или възстановяване на трайни насаждения.</a:t>
            </a:r>
            <a:endParaRPr lang="en-US" sz="1400" smtClean="0">
              <a:solidFill>
                <a:srgbClr val="000000"/>
              </a:solidFill>
            </a:endParaRPr>
          </a:p>
          <a:p>
            <a:pPr marL="0" indent="0">
              <a:buClr>
                <a:srgbClr val="94C600"/>
              </a:buClr>
              <a:buFont typeface="Symbol" pitchFamily="18" charset="2"/>
              <a:buNone/>
            </a:pPr>
            <a:r>
              <a:rPr lang="bg-BG" sz="1400" b="1" smtClean="0">
                <a:solidFill>
                  <a:srgbClr val="000000"/>
                </a:solidFill>
              </a:rPr>
              <a:t>6.2 и 6.4 </a:t>
            </a:r>
          </a:p>
          <a:p>
            <a:pPr marL="0" indent="0">
              <a:buClr>
                <a:srgbClr val="94C600"/>
              </a:buClr>
              <a:buFont typeface="Symbol" pitchFamily="18" charset="2"/>
              <a:buNone/>
            </a:pPr>
            <a:r>
              <a:rPr lang="bg-BG" sz="1400" smtClean="0">
                <a:solidFill>
                  <a:srgbClr val="000000"/>
                </a:solidFill>
              </a:rPr>
              <a:t>Изграждане, придобиване, или подобрения на недвижимо имущество;</a:t>
            </a:r>
          </a:p>
          <a:p>
            <a:pPr marL="0" indent="0" algn="just">
              <a:buClr>
                <a:srgbClr val="94C600"/>
              </a:buClr>
              <a:buFont typeface="Symbol" pitchFamily="18" charset="2"/>
              <a:buNone/>
            </a:pPr>
            <a:r>
              <a:rPr lang="bg-BG" sz="1400" smtClean="0">
                <a:solidFill>
                  <a:srgbClr val="000000"/>
                </a:solidFill>
              </a:rPr>
              <a:t>Закупуване на нови машини и оборудване, включително компютърен софтуер;</a:t>
            </a:r>
          </a:p>
          <a:p>
            <a:pPr marL="0" indent="0" algn="just">
              <a:buClr>
                <a:srgbClr val="94C600"/>
              </a:buClr>
              <a:buFont typeface="Symbol" pitchFamily="18" charset="2"/>
              <a:buNone/>
            </a:pPr>
            <a:r>
              <a:rPr lang="bg-BG" sz="1400" smtClean="0">
                <a:solidFill>
                  <a:srgbClr val="000000"/>
                </a:solidFill>
              </a:rPr>
              <a:t>Нематериални инвестиции: придобиване и създаване на компютърен софтуер и придобиване на патенти, лицензи, авторски права и марки.</a:t>
            </a:r>
          </a:p>
          <a:p>
            <a:pPr marL="0" indent="0" algn="just">
              <a:buFont typeface="Symbol" pitchFamily="18" charset="2"/>
              <a:buNone/>
            </a:pPr>
            <a:endParaRPr lang="bg-BG" sz="1600" b="1"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571625"/>
            <a:ext cx="8569325" cy="4665663"/>
          </a:xfrm>
        </p:spPr>
        <p:txBody>
          <a:bodyPr/>
          <a:lstStyle/>
          <a:p>
            <a:pPr marL="0" indent="0">
              <a:lnSpc>
                <a:spcPct val="150000"/>
              </a:lnSpc>
              <a:buFont typeface="Symbol" pitchFamily="18" charset="2"/>
              <a:buNone/>
              <a:defRPr/>
            </a:pPr>
            <a:r>
              <a:rPr lang="bg-BG" sz="1800" b="1" i="1" dirty="0" smtClean="0">
                <a:solidFill>
                  <a:schemeClr val="tx1"/>
                </a:solidFill>
                <a:latin typeface="Arial" panose="020B0604020202020204" pitchFamily="34" charset="0"/>
                <a:cs typeface="Arial" panose="020B0604020202020204" pitchFamily="34" charset="0"/>
              </a:rPr>
              <a:t>	</a:t>
            </a:r>
            <a:r>
              <a:rPr lang="bg-BG" sz="1800" b="1" i="1" u="sng" dirty="0" smtClean="0">
                <a:solidFill>
                  <a:schemeClr val="tx1"/>
                </a:solidFill>
                <a:latin typeface="Arial" panose="020B0604020202020204" pitchFamily="34" charset="0"/>
                <a:cs typeface="Arial" panose="020B0604020202020204" pitchFamily="34" charset="0"/>
              </a:rPr>
              <a:t>Тип подкрепа</a:t>
            </a:r>
          </a:p>
          <a:p>
            <a:pPr algn="just">
              <a:buFont typeface="Symbol" pitchFamily="18" charset="2"/>
              <a:buNone/>
              <a:defRPr/>
            </a:pPr>
            <a:r>
              <a:rPr lang="bg-BG" sz="1600" b="1" dirty="0" smtClean="0">
                <a:solidFill>
                  <a:schemeClr val="tx1"/>
                </a:solidFill>
                <a:latin typeface="+mj-lt"/>
              </a:rPr>
              <a:t>	</a:t>
            </a:r>
          </a:p>
          <a:p>
            <a:pPr algn="just">
              <a:buFont typeface="Symbol" pitchFamily="18" charset="2"/>
              <a:buNone/>
              <a:defRPr/>
            </a:pPr>
            <a:r>
              <a:rPr lang="bg-BG" sz="1800" b="1" dirty="0" smtClean="0">
                <a:solidFill>
                  <a:schemeClr val="tx1"/>
                </a:solidFill>
                <a:latin typeface="+mj-lt"/>
              </a:rPr>
              <a:t>За получаване на подкрепа от участниците в сътрудничеството се разработва </a:t>
            </a:r>
            <a:r>
              <a:rPr lang="bg-BG" sz="1800" b="1" i="1" u="sng" dirty="0" smtClean="0">
                <a:solidFill>
                  <a:schemeClr val="tx1"/>
                </a:solidFill>
                <a:latin typeface="+mj-lt"/>
              </a:rPr>
              <a:t>колективен териториален проект</a:t>
            </a:r>
            <a:r>
              <a:rPr lang="bg-BG" sz="1800" b="1" dirty="0" smtClean="0">
                <a:solidFill>
                  <a:schemeClr val="tx1"/>
                </a:solidFill>
                <a:latin typeface="+mj-lt"/>
              </a:rPr>
              <a:t>. В проекта се посочва следното:</a:t>
            </a:r>
          </a:p>
          <a:p>
            <a:pPr algn="just">
              <a:buFont typeface="Wingdings" pitchFamily="2" charset="2"/>
              <a:buChar char="q"/>
              <a:defRPr/>
            </a:pPr>
            <a:r>
              <a:rPr lang="bg-BG" sz="1800" b="1" dirty="0" smtClean="0">
                <a:solidFill>
                  <a:schemeClr val="tx1"/>
                </a:solidFill>
                <a:latin typeface="+mj-lt"/>
              </a:rPr>
              <a:t>Вид на сътрудничеството – </a:t>
            </a:r>
            <a:r>
              <a:rPr lang="bg-BG" sz="1800" dirty="0" smtClean="0">
                <a:solidFill>
                  <a:schemeClr val="tx1"/>
                </a:solidFill>
                <a:latin typeface="+mj-lt"/>
              </a:rPr>
              <a:t>в съответствие с условията на под-мярката;</a:t>
            </a:r>
          </a:p>
          <a:p>
            <a:pPr algn="just">
              <a:buFont typeface="Wingdings" pitchFamily="2" charset="2"/>
              <a:buChar char="q"/>
              <a:defRPr/>
            </a:pPr>
            <a:r>
              <a:rPr lang="bg-BG" sz="1800" b="1" dirty="0" smtClean="0">
                <a:solidFill>
                  <a:schemeClr val="tx1"/>
                </a:solidFill>
                <a:latin typeface="+mj-lt"/>
              </a:rPr>
              <a:t>Брой и вид на участниците в сътрудничеството;</a:t>
            </a:r>
          </a:p>
          <a:p>
            <a:pPr algn="just">
              <a:buFont typeface="Wingdings" pitchFamily="2" charset="2"/>
              <a:buChar char="q"/>
              <a:defRPr/>
            </a:pPr>
            <a:r>
              <a:rPr lang="bg-BG" sz="1800" b="1" dirty="0" smtClean="0">
                <a:solidFill>
                  <a:schemeClr val="tx1"/>
                </a:solidFill>
                <a:latin typeface="+mj-lt"/>
              </a:rPr>
              <a:t>Дейности и териториален обхват;</a:t>
            </a:r>
          </a:p>
          <a:p>
            <a:pPr algn="just">
              <a:buFont typeface="Wingdings" pitchFamily="2" charset="2"/>
              <a:buChar char="q"/>
              <a:defRPr/>
            </a:pPr>
            <a:r>
              <a:rPr lang="bg-BG" sz="1800" b="1" dirty="0" smtClean="0">
                <a:solidFill>
                  <a:schemeClr val="tx1"/>
                </a:solidFill>
                <a:latin typeface="+mj-lt"/>
              </a:rPr>
              <a:t>Продукти, включени в предмета на сътрудничеството – </a:t>
            </a:r>
            <a:r>
              <a:rPr lang="bg-BG" sz="1800" dirty="0" smtClean="0">
                <a:solidFill>
                  <a:schemeClr val="tx1"/>
                </a:solidFill>
                <a:latin typeface="+mj-lt"/>
              </a:rPr>
              <a:t>задължително, попадащи в Анекс 1 на ДФЕС</a:t>
            </a:r>
            <a:r>
              <a:rPr lang="bg-BG" sz="1800" b="1" dirty="0" smtClean="0">
                <a:solidFill>
                  <a:schemeClr val="tx1"/>
                </a:solidFill>
                <a:latin typeface="+mj-lt"/>
              </a:rPr>
              <a:t>;</a:t>
            </a:r>
          </a:p>
          <a:p>
            <a:pPr algn="just">
              <a:buFont typeface="Wingdings" pitchFamily="2" charset="2"/>
              <a:buChar char="q"/>
              <a:defRPr/>
            </a:pPr>
            <a:r>
              <a:rPr lang="bg-BG" sz="1800" b="1" dirty="0" smtClean="0">
                <a:solidFill>
                  <a:schemeClr val="tx1"/>
                </a:solidFill>
                <a:latin typeface="+mj-lt"/>
              </a:rPr>
              <a:t>Бизнес план за реализиране на сътрудничеството;</a:t>
            </a:r>
          </a:p>
          <a:p>
            <a:pPr algn="just">
              <a:buFont typeface="Wingdings" pitchFamily="2" charset="2"/>
              <a:buChar char="q"/>
              <a:defRPr/>
            </a:pPr>
            <a:r>
              <a:rPr lang="bg-BG" sz="1800" b="1" dirty="0" smtClean="0">
                <a:solidFill>
                  <a:schemeClr val="tx1"/>
                </a:solidFill>
                <a:latin typeface="+mj-lt"/>
              </a:rPr>
              <a:t>Инвестиционен план за осъществяване на сътрудничеството;</a:t>
            </a:r>
          </a:p>
          <a:p>
            <a:pPr algn="just">
              <a:buFont typeface="Wingdings" pitchFamily="2" charset="2"/>
              <a:buChar char="q"/>
              <a:defRPr/>
            </a:pPr>
            <a:r>
              <a:rPr lang="bg-BG" sz="1800" b="1" dirty="0" smtClean="0">
                <a:solidFill>
                  <a:schemeClr val="tx1"/>
                </a:solidFill>
                <a:latin typeface="+mj-lt"/>
              </a:rPr>
              <a:t>План за популяризиране.</a:t>
            </a:r>
          </a:p>
          <a:p>
            <a:pPr>
              <a:buFont typeface="Symbol" pitchFamily="18" charset="2"/>
              <a:buNone/>
              <a:defRPr/>
            </a:pPr>
            <a:endParaRPr lang="bg-BG" sz="1600" b="1" dirty="0" smtClean="0">
              <a:solidFill>
                <a:schemeClr val="tx1"/>
              </a:solidFill>
              <a:latin typeface="+mj-lt"/>
            </a:endParaRPr>
          </a:p>
          <a:p>
            <a:pPr marL="0" indent="0">
              <a:buFont typeface="Symbol" pitchFamily="18" charset="2"/>
              <a:buNone/>
              <a:defRPr/>
            </a:pPr>
            <a:endParaRPr lang="bg-BG" sz="1800" b="1" dirty="0">
              <a:solidFill>
                <a:schemeClr val="tx1"/>
              </a:solidFill>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a:xfrm>
            <a:off x="395288" y="214313"/>
            <a:ext cx="8229600" cy="1443037"/>
          </a:xfrm>
        </p:spPr>
        <p:txBody>
          <a:bodyPr/>
          <a:lstStyle/>
          <a:p>
            <a:pPr lvl="1">
              <a:defRPr/>
            </a:pPr>
            <a:r>
              <a:rPr lang="bg-BG" sz="2400" b="1" u="sng" dirty="0" smtClean="0">
                <a:solidFill>
                  <a:schemeClr val="bg1"/>
                </a:solidFill>
                <a:effectLst>
                  <a:outerShdw blurRad="38100" dist="38100" dir="2700000" algn="tl">
                    <a:srgbClr val="000000">
                      <a:alpha val="43137"/>
                    </a:srgbClr>
                  </a:outerShdw>
                </a:effectLst>
                <a:cs typeface="Arial" panose="020B0604020202020204" pitchFamily="34" charset="0"/>
              </a:rPr>
              <a:t/>
            </a:r>
            <a:br>
              <a:rPr lang="bg-BG" sz="2400" b="1" u="sng" dirty="0" smtClean="0">
                <a:solidFill>
                  <a:schemeClr val="bg1"/>
                </a:solidFill>
                <a:effectLst>
                  <a:outerShdw blurRad="38100" dist="38100" dir="2700000" algn="tl">
                    <a:srgbClr val="000000">
                      <a:alpha val="43137"/>
                    </a:srgbClr>
                  </a:outerShdw>
                </a:effectLst>
                <a:cs typeface="Arial" panose="020B0604020202020204" pitchFamily="34" charset="0"/>
              </a:rPr>
            </a:br>
            <a:r>
              <a:rPr lang="bg-BG" sz="2000" b="1" u="sng" dirty="0" smtClean="0">
                <a:solidFill>
                  <a:schemeClr val="bg1"/>
                </a:solidFill>
                <a:effectLst>
                  <a:outerShdw blurRad="38100" dist="38100" dir="2700000" algn="tl">
                    <a:srgbClr val="000000">
                      <a:alpha val="43137"/>
                    </a:srgbClr>
                  </a:outerShdw>
                </a:effectLst>
                <a:cs typeface="Arial" panose="020B0604020202020204" pitchFamily="34" charset="0"/>
              </a:rPr>
              <a:t>Мярка 16</a:t>
            </a:r>
            <a:r>
              <a:rPr lang="bg-BG" sz="2000" u="sng" dirty="0" smtClean="0">
                <a:solidFill>
                  <a:schemeClr val="bg1"/>
                </a:solidFill>
                <a:effectLst>
                  <a:outerShdw blurRad="38100" dist="38100" dir="2700000" algn="tl">
                    <a:srgbClr val="000000">
                      <a:alpha val="43137"/>
                    </a:srgbClr>
                  </a:outerShdw>
                </a:effectLst>
                <a:cs typeface="Arial" panose="020B0604020202020204" pitchFamily="34" charset="0"/>
              </a:rPr>
              <a:t> </a:t>
            </a:r>
            <a:r>
              <a:rPr lang="bg-BG" sz="2000" b="1" u="sng" dirty="0" smtClean="0">
                <a:solidFill>
                  <a:schemeClr val="bg1"/>
                </a:solidFill>
                <a:effectLst>
                  <a:outerShdw blurRad="38100" dist="38100" dir="2700000" algn="tl">
                    <a:srgbClr val="000000">
                      <a:alpha val="43137"/>
                    </a:srgbClr>
                  </a:outerShdw>
                </a:effectLst>
                <a:cs typeface="Arial" panose="020B0604020202020204" pitchFamily="34" charset="0"/>
              </a:rPr>
              <a:t>СЪТРУДНИЧЕСТВО </a:t>
            </a:r>
            <a: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a:t>
            </a:r>
            <a:r>
              <a:rPr lang="bg-BG" sz="1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16.4. </a:t>
            </a:r>
            <a:r>
              <a:rPr lang="bg-BG" sz="1600" b="1" dirty="0" smtClean="0">
                <a:effectLst>
                  <a:outerShdw blurRad="38100" dist="38100" dir="2700000" algn="tl">
                    <a:srgbClr val="000000">
                      <a:alpha val="43137"/>
                    </a:srgbClr>
                  </a:outerShdw>
                </a:effectLst>
              </a:rPr>
              <a:t>ПОДКРЕПА ЗА ХОРИЗОНТАЛНО И ВЕРТИКАЛНО СЪТРУДНИЧЕСТВО МЕЖДУ УЧАСТНИЦИТЕ ВЪВ ВЕРИГАТА НА ДОСТАВКИ ЗА ИЗГРАЖДАНЕТО И РАЗВИТИЕТО НА КЪСИ ВЕРИГИ НА ДОСТАВКИ И МЕСТНИ ПАЗАРИ </a:t>
            </a:r>
            <a:r>
              <a:rPr lang="en-US" sz="1800" b="1" u="sng" dirty="0">
                <a:solidFill>
                  <a:schemeClr val="accent1">
                    <a:lumMod val="50000"/>
                  </a:schemeClr>
                </a:solidFill>
                <a:latin typeface="Arial" panose="020B0604020202020204" pitchFamily="34" charset="0"/>
                <a:cs typeface="Arial" panose="020B0604020202020204" pitchFamily="34" charset="0"/>
              </a:rPr>
              <a:t/>
            </a:r>
            <a:br>
              <a:rPr lang="en-US" sz="1800" b="1" u="sng" dirty="0">
                <a:solidFill>
                  <a:schemeClr val="accent1">
                    <a:lumMod val="50000"/>
                  </a:schemeClr>
                </a:solidFill>
                <a:latin typeface="Arial" panose="020B0604020202020204" pitchFamily="34" charset="0"/>
                <a:cs typeface="Arial" panose="020B0604020202020204" pitchFamily="34" charset="0"/>
              </a:rPr>
            </a:br>
            <a:r>
              <a:rPr lang="bg-BG"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bg-BG"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571625"/>
            <a:ext cx="8569325" cy="4665663"/>
          </a:xfrm>
        </p:spPr>
        <p:txBody>
          <a:bodyPr/>
          <a:lstStyle/>
          <a:p>
            <a:pPr marL="0" indent="0">
              <a:lnSpc>
                <a:spcPct val="150000"/>
              </a:lnSpc>
              <a:buFont typeface="Symbol" pitchFamily="18" charset="2"/>
              <a:buNone/>
              <a:defRPr/>
            </a:pPr>
            <a:r>
              <a:rPr lang="bg-BG" sz="1800" b="1" i="1" dirty="0" smtClean="0">
                <a:solidFill>
                  <a:schemeClr val="accent1">
                    <a:lumMod val="50000"/>
                  </a:schemeClr>
                </a:solidFill>
                <a:latin typeface="Arial" panose="020B0604020202020204" pitchFamily="34" charset="0"/>
                <a:cs typeface="Arial" panose="020B0604020202020204" pitchFamily="34" charset="0"/>
              </a:rPr>
              <a:t>	</a:t>
            </a:r>
          </a:p>
          <a:p>
            <a:pPr marL="0" indent="0">
              <a:lnSpc>
                <a:spcPct val="150000"/>
              </a:lnSpc>
              <a:buFont typeface="Symbol" pitchFamily="18" charset="2"/>
              <a:buNone/>
              <a:defRPr/>
            </a:pPr>
            <a:r>
              <a:rPr lang="bg-BG" sz="1800" b="1" i="1" dirty="0" smtClean="0">
                <a:solidFill>
                  <a:schemeClr val="accent1">
                    <a:lumMod val="50000"/>
                  </a:schemeClr>
                </a:solidFill>
                <a:latin typeface="Arial" panose="020B0604020202020204" pitchFamily="34" charset="0"/>
                <a:cs typeface="Arial" panose="020B0604020202020204" pitchFamily="34" charset="0"/>
              </a:rPr>
              <a:t>	</a:t>
            </a:r>
            <a:r>
              <a:rPr lang="bg-BG" sz="1800" b="1" i="1" u="sng" dirty="0" smtClean="0">
                <a:solidFill>
                  <a:schemeClr val="tx1"/>
                </a:solidFill>
                <a:latin typeface="Arial" panose="020B0604020202020204" pitchFamily="34" charset="0"/>
                <a:cs typeface="Arial" panose="020B0604020202020204" pitchFamily="34" charset="0"/>
              </a:rPr>
              <a:t>Допустими разходи</a:t>
            </a:r>
          </a:p>
          <a:p>
            <a:pPr>
              <a:buFont typeface="Symbol" pitchFamily="18" charset="2"/>
              <a:buNone/>
              <a:defRPr/>
            </a:pPr>
            <a:r>
              <a:rPr lang="bg-BG" sz="1800" i="1" dirty="0" smtClean="0">
                <a:solidFill>
                  <a:schemeClr val="tx1"/>
                </a:solidFill>
                <a:latin typeface="+mj-lt"/>
              </a:rPr>
              <a:t> </a:t>
            </a:r>
          </a:p>
          <a:p>
            <a:pPr algn="just">
              <a:buFont typeface="Symbol" pitchFamily="18" charset="2"/>
              <a:buBlip>
                <a:blip r:embed="rId2"/>
              </a:buBlip>
              <a:defRPr/>
            </a:pPr>
            <a:r>
              <a:rPr lang="bg-BG" sz="1800" b="1" dirty="0" smtClean="0">
                <a:solidFill>
                  <a:schemeClr val="tx1"/>
                </a:solidFill>
                <a:latin typeface="+mj-lt"/>
              </a:rPr>
              <a:t>Разходи за проучвания на съответния район, проучвания за техническа осъществимост и съставяне на бизнес план; </a:t>
            </a:r>
          </a:p>
          <a:p>
            <a:pPr algn="just">
              <a:buFont typeface="Symbol" pitchFamily="18" charset="2"/>
              <a:buBlip>
                <a:blip r:embed="rId2"/>
              </a:buBlip>
              <a:defRPr/>
            </a:pPr>
            <a:r>
              <a:rPr lang="bg-BG" sz="1800" b="1" dirty="0" smtClean="0">
                <a:solidFill>
                  <a:schemeClr val="tx1"/>
                </a:solidFill>
                <a:latin typeface="+mj-lt"/>
              </a:rPr>
              <a:t>Разходи за стимулиране на интерес в съответния район с цел създаване на условия за осъществяване на колективен териториален проект; </a:t>
            </a:r>
          </a:p>
          <a:p>
            <a:pPr algn="just">
              <a:buFont typeface="Symbol" pitchFamily="18" charset="2"/>
              <a:buBlip>
                <a:blip r:embed="rId2"/>
              </a:buBlip>
              <a:defRPr/>
            </a:pPr>
            <a:r>
              <a:rPr lang="bg-BG" sz="1800" b="1" dirty="0" smtClean="0">
                <a:solidFill>
                  <a:schemeClr val="tx1"/>
                </a:solidFill>
                <a:latin typeface="+mj-lt"/>
              </a:rPr>
              <a:t>Текущи разходи във връзка със сътрудничеството; </a:t>
            </a:r>
          </a:p>
          <a:p>
            <a:pPr algn="just">
              <a:buFont typeface="Symbol" pitchFamily="18" charset="2"/>
              <a:buBlip>
                <a:blip r:embed="rId2"/>
              </a:buBlip>
              <a:defRPr/>
            </a:pPr>
            <a:r>
              <a:rPr lang="bg-BG" sz="1800" b="1" dirty="0" smtClean="0">
                <a:solidFill>
                  <a:schemeClr val="tx1"/>
                </a:solidFill>
                <a:latin typeface="+mj-lt"/>
              </a:rPr>
              <a:t>Преки разходи за изпълнение на конкретния инвестиционен план, свързан с изпълнението на колективния териториален проект; </a:t>
            </a:r>
          </a:p>
          <a:p>
            <a:pPr algn="just">
              <a:buFont typeface="Symbol" pitchFamily="18" charset="2"/>
              <a:buBlip>
                <a:blip r:embed="rId2"/>
              </a:buBlip>
              <a:defRPr/>
            </a:pPr>
            <a:r>
              <a:rPr lang="bg-BG" sz="1800" b="1" dirty="0" smtClean="0">
                <a:solidFill>
                  <a:schemeClr val="tx1"/>
                </a:solidFill>
                <a:latin typeface="+mj-lt"/>
              </a:rPr>
              <a:t>Разходи за дейности за популяризиране. </a:t>
            </a:r>
          </a:p>
          <a:p>
            <a:pPr>
              <a:buFont typeface="Symbol" pitchFamily="18" charset="2"/>
              <a:buNone/>
              <a:defRPr/>
            </a:pPr>
            <a:endParaRPr lang="bg-BG" sz="1600" b="1" dirty="0" smtClean="0">
              <a:solidFill>
                <a:schemeClr val="accent1">
                  <a:lumMod val="50000"/>
                </a:schemeClr>
              </a:solidFill>
              <a:latin typeface="+mj-lt"/>
            </a:endParaRPr>
          </a:p>
          <a:p>
            <a:pPr marL="0" indent="0">
              <a:buFont typeface="Symbol" pitchFamily="18" charset="2"/>
              <a:buNone/>
              <a:defRPr/>
            </a:pPr>
            <a:endParaRPr lang="bg-BG" sz="1800" b="1" dirty="0">
              <a:latin typeface="Arial" panose="020B0604020202020204" pitchFamily="34" charset="0"/>
              <a:cs typeface="Arial" panose="020B0604020202020204" pitchFamily="34" charset="0"/>
            </a:endParaRPr>
          </a:p>
          <a:p>
            <a:pPr marL="0" indent="0">
              <a:buFont typeface="Symbol" pitchFamily="18" charset="2"/>
              <a:buNone/>
              <a:defRPr/>
            </a:pPr>
            <a:endParaRPr lang="bg-BG" sz="1600" b="1" dirty="0" smtClean="0">
              <a:solidFill>
                <a:srgbClr val="002060"/>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rgbClr val="002060"/>
              </a:solidFill>
            </a:endParaRPr>
          </a:p>
          <a:p>
            <a:pPr marL="0" indent="0" algn="just">
              <a:buFont typeface="Symbol" pitchFamily="18" charset="2"/>
              <a:buNone/>
              <a:defRPr/>
            </a:pPr>
            <a:endParaRPr lang="bg-BG" sz="1600" dirty="0">
              <a:solidFill>
                <a:srgbClr val="002060"/>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rgbClr val="002060"/>
              </a:solidFill>
            </a:endParaRPr>
          </a:p>
        </p:txBody>
      </p:sp>
      <p:sp>
        <p:nvSpPr>
          <p:cNvPr id="3" name="Title 2"/>
          <p:cNvSpPr>
            <a:spLocks noGrp="1"/>
          </p:cNvSpPr>
          <p:nvPr>
            <p:ph type="title"/>
          </p:nvPr>
        </p:nvSpPr>
        <p:spPr>
          <a:xfrm>
            <a:off x="395288" y="214313"/>
            <a:ext cx="8229600" cy="1443037"/>
          </a:xfrm>
        </p:spPr>
        <p:txBody>
          <a:bodyPr/>
          <a:lstStyle/>
          <a:p>
            <a:pPr lvl="1">
              <a:defRPr/>
            </a:pPr>
            <a:r>
              <a:rPr lang="bg-BG" sz="2400" b="1" u="sng" dirty="0" smtClean="0">
                <a:solidFill>
                  <a:schemeClr val="bg1"/>
                </a:solidFill>
                <a:effectLst>
                  <a:outerShdw blurRad="38100" dist="38100" dir="2700000" algn="tl">
                    <a:srgbClr val="000000">
                      <a:alpha val="43137"/>
                    </a:srgbClr>
                  </a:outerShdw>
                </a:effectLst>
                <a:cs typeface="Arial" panose="020B0604020202020204" pitchFamily="34" charset="0"/>
              </a:rPr>
              <a:t/>
            </a:r>
            <a:br>
              <a:rPr lang="bg-BG" sz="2400" b="1" u="sng" dirty="0" smtClean="0">
                <a:solidFill>
                  <a:schemeClr val="bg1"/>
                </a:solidFill>
                <a:effectLst>
                  <a:outerShdw blurRad="38100" dist="38100" dir="2700000" algn="tl">
                    <a:srgbClr val="000000">
                      <a:alpha val="43137"/>
                    </a:srgbClr>
                  </a:outerShdw>
                </a:effectLst>
                <a:cs typeface="Arial" panose="020B0604020202020204" pitchFamily="34" charset="0"/>
              </a:rPr>
            </a:br>
            <a:r>
              <a:rPr lang="bg-BG" sz="2000" b="1" u="sng" dirty="0" smtClean="0">
                <a:solidFill>
                  <a:schemeClr val="bg1"/>
                </a:solidFill>
                <a:effectLst>
                  <a:outerShdw blurRad="38100" dist="38100" dir="2700000" algn="tl">
                    <a:srgbClr val="000000">
                      <a:alpha val="43137"/>
                    </a:srgbClr>
                  </a:outerShdw>
                </a:effectLst>
                <a:cs typeface="Arial" panose="020B0604020202020204" pitchFamily="34" charset="0"/>
              </a:rPr>
              <a:t>Мярка 16</a:t>
            </a:r>
            <a:r>
              <a:rPr lang="bg-BG" sz="2000" u="sng" dirty="0" smtClean="0">
                <a:solidFill>
                  <a:schemeClr val="bg1"/>
                </a:solidFill>
                <a:effectLst>
                  <a:outerShdw blurRad="38100" dist="38100" dir="2700000" algn="tl">
                    <a:srgbClr val="000000">
                      <a:alpha val="43137"/>
                    </a:srgbClr>
                  </a:outerShdw>
                </a:effectLst>
                <a:cs typeface="Arial" panose="020B0604020202020204" pitchFamily="34" charset="0"/>
              </a:rPr>
              <a:t> </a:t>
            </a:r>
            <a:r>
              <a:rPr lang="bg-BG" sz="2000" b="1" u="sng" dirty="0" smtClean="0">
                <a:solidFill>
                  <a:schemeClr val="bg1"/>
                </a:solidFill>
                <a:effectLst>
                  <a:outerShdw blurRad="38100" dist="38100" dir="2700000" algn="tl">
                    <a:srgbClr val="000000">
                      <a:alpha val="43137"/>
                    </a:srgbClr>
                  </a:outerShdw>
                </a:effectLst>
                <a:cs typeface="Arial" panose="020B0604020202020204" pitchFamily="34" charset="0"/>
              </a:rPr>
              <a:t>СЪТРУДНИЧЕСТВО </a:t>
            </a:r>
            <a: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a:t>
            </a:r>
            <a:r>
              <a:rPr lang="bg-BG" sz="1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16.4. </a:t>
            </a:r>
            <a:r>
              <a:rPr lang="bg-BG" sz="1600" b="1" dirty="0" smtClean="0">
                <a:effectLst>
                  <a:outerShdw blurRad="38100" dist="38100" dir="2700000" algn="tl">
                    <a:srgbClr val="000000">
                      <a:alpha val="43137"/>
                    </a:srgbClr>
                  </a:outerShdw>
                </a:effectLst>
              </a:rPr>
              <a:t>ПОДКРЕПА ЗА ХОРИЗОНТАЛНО И ВЕРТИКАЛНО СЪТРУДНИЧЕСТВО МЕЖДУ УЧАСТНИЦИТЕ ВЪВ ВЕРИГАТА НА ДОСТАВКИ ЗА ИЗГРАЖДАНЕТО И РАЗВИТИЕТО НА КЪСИ ВЕРИГИ НА ДОСТАВКИ И МЕСТНИ ПАЗАРИ </a:t>
            </a:r>
            <a:r>
              <a:rPr lang="en-US" sz="1800" b="1" u="sng" dirty="0">
                <a:solidFill>
                  <a:schemeClr val="accent1">
                    <a:lumMod val="50000"/>
                  </a:schemeClr>
                </a:solidFill>
                <a:latin typeface="Arial" panose="020B0604020202020204" pitchFamily="34" charset="0"/>
                <a:cs typeface="Arial" panose="020B0604020202020204" pitchFamily="34" charset="0"/>
              </a:rPr>
              <a:t/>
            </a:r>
            <a:br>
              <a:rPr lang="en-US" sz="1800" b="1" u="sng" dirty="0">
                <a:solidFill>
                  <a:schemeClr val="accent1">
                    <a:lumMod val="50000"/>
                  </a:schemeClr>
                </a:solidFill>
                <a:latin typeface="Arial" panose="020B0604020202020204" pitchFamily="34" charset="0"/>
                <a:cs typeface="Arial" panose="020B0604020202020204" pitchFamily="34" charset="0"/>
              </a:rPr>
            </a:br>
            <a:r>
              <a:rPr lang="bg-BG"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bg-BG"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571625"/>
            <a:ext cx="8569325" cy="4665663"/>
          </a:xfrm>
        </p:spPr>
        <p:txBody>
          <a:bodyPr/>
          <a:lstStyle/>
          <a:p>
            <a:pPr marL="0" indent="0">
              <a:lnSpc>
                <a:spcPct val="150000"/>
              </a:lnSpc>
              <a:buFont typeface="Symbol" pitchFamily="18" charset="2"/>
              <a:buNone/>
              <a:defRPr/>
            </a:pPr>
            <a:r>
              <a:rPr lang="bg-BG" sz="1800" b="1" i="1" dirty="0" smtClean="0">
                <a:solidFill>
                  <a:schemeClr val="tx1"/>
                </a:solidFill>
                <a:latin typeface="Arial" panose="020B0604020202020204" pitchFamily="34" charset="0"/>
                <a:cs typeface="Arial" panose="020B0604020202020204" pitchFamily="34" charset="0"/>
              </a:rPr>
              <a:t>	</a:t>
            </a:r>
          </a:p>
          <a:p>
            <a:pPr marL="0" indent="0">
              <a:lnSpc>
                <a:spcPct val="150000"/>
              </a:lnSpc>
              <a:buFont typeface="Symbol" pitchFamily="18" charset="2"/>
              <a:buNone/>
              <a:defRPr/>
            </a:pPr>
            <a:r>
              <a:rPr lang="bg-BG" sz="1800" b="1" i="1" dirty="0" smtClean="0">
                <a:solidFill>
                  <a:schemeClr val="tx1"/>
                </a:solidFill>
                <a:latin typeface="Arial" panose="020B0604020202020204" pitchFamily="34" charset="0"/>
                <a:cs typeface="Arial" panose="020B0604020202020204" pitchFamily="34" charset="0"/>
              </a:rPr>
              <a:t>	</a:t>
            </a:r>
            <a:r>
              <a:rPr lang="bg-BG" sz="1800" b="1" i="1" u="sng" dirty="0" smtClean="0">
                <a:solidFill>
                  <a:schemeClr val="tx1"/>
                </a:solidFill>
                <a:latin typeface="Arial" panose="020B0604020202020204" pitchFamily="34" charset="0"/>
                <a:cs typeface="Arial" panose="020B0604020202020204" pitchFamily="34" charset="0"/>
              </a:rPr>
              <a:t>Бенефициенти</a:t>
            </a:r>
          </a:p>
          <a:p>
            <a:pPr>
              <a:buFont typeface="Symbol" pitchFamily="18" charset="2"/>
              <a:buNone/>
              <a:defRPr/>
            </a:pPr>
            <a:r>
              <a:rPr lang="bg-BG" sz="1800" i="1" dirty="0" smtClean="0">
                <a:solidFill>
                  <a:schemeClr val="tx1"/>
                </a:solidFill>
                <a:latin typeface="+mj-lt"/>
              </a:rPr>
              <a:t> </a:t>
            </a:r>
            <a:r>
              <a:rPr lang="bg-BG" sz="1800" b="1" dirty="0" smtClean="0">
                <a:solidFill>
                  <a:schemeClr val="tx1"/>
                </a:solidFill>
                <a:latin typeface="+mj-lt"/>
              </a:rPr>
              <a:t>	Бенефициенти са юридически лица, обединяващи участници, които осъществяват хоризонтално и вертикално сътрудничество:</a:t>
            </a:r>
          </a:p>
          <a:p>
            <a:pPr algn="just">
              <a:buFont typeface="Wingdings" pitchFamily="2" charset="2"/>
              <a:buChar char="q"/>
              <a:defRPr/>
            </a:pPr>
            <a:r>
              <a:rPr lang="bg-BG" sz="1800" b="1" dirty="0" smtClean="0">
                <a:solidFill>
                  <a:schemeClr val="tx1"/>
                </a:solidFill>
                <a:latin typeface="+mj-lt"/>
              </a:rPr>
              <a:t>за изграждането и развитието на къси вериги на доставки или местни пазари; </a:t>
            </a:r>
          </a:p>
          <a:p>
            <a:pPr algn="just">
              <a:buFont typeface="Wingdings" pitchFamily="2" charset="2"/>
              <a:buChar char="q"/>
              <a:defRPr/>
            </a:pPr>
            <a:r>
              <a:rPr lang="bg-BG" sz="1800" b="1" dirty="0" smtClean="0">
                <a:solidFill>
                  <a:schemeClr val="tx1"/>
                </a:solidFill>
                <a:latin typeface="+mj-lt"/>
              </a:rPr>
              <a:t>за дейности на местно равнище за популяризиране, свързани с развитието на късите вериги на доставки и местните пазари. </a:t>
            </a:r>
          </a:p>
          <a:p>
            <a:pPr>
              <a:buFont typeface="Symbol" pitchFamily="18" charset="2"/>
              <a:buNone/>
              <a:defRPr/>
            </a:pPr>
            <a:endParaRPr lang="bg-BG" sz="1600" b="1" dirty="0" smtClean="0">
              <a:solidFill>
                <a:schemeClr val="tx1"/>
              </a:solidFill>
              <a:latin typeface="+mj-lt"/>
            </a:endParaRPr>
          </a:p>
          <a:p>
            <a:pPr algn="just">
              <a:defRPr/>
            </a:pPr>
            <a:r>
              <a:rPr lang="bg-BG" sz="1600" i="1" dirty="0" smtClean="0">
                <a:solidFill>
                  <a:schemeClr val="tx1"/>
                </a:solidFill>
                <a:latin typeface="+mj-lt"/>
              </a:rPr>
              <a:t>Специфичните характеристики на късите вериги на доставки ще бъдат допълнително уточнени в делегиран акт на Комисията в съответствие с член 83 от Регламент </a:t>
            </a:r>
            <a:r>
              <a:rPr lang="en-US" sz="1600" i="1" dirty="0" smtClean="0">
                <a:solidFill>
                  <a:schemeClr val="tx1"/>
                </a:solidFill>
                <a:latin typeface="+mj-lt"/>
              </a:rPr>
              <a:t>(</a:t>
            </a:r>
            <a:r>
              <a:rPr lang="bg-BG" sz="1600" i="1" dirty="0" smtClean="0">
                <a:solidFill>
                  <a:schemeClr val="tx1"/>
                </a:solidFill>
                <a:latin typeface="+mj-lt"/>
              </a:rPr>
              <a:t>ЕС</a:t>
            </a:r>
            <a:r>
              <a:rPr lang="en-US" sz="1600" i="1" dirty="0" smtClean="0">
                <a:solidFill>
                  <a:schemeClr val="tx1"/>
                </a:solidFill>
                <a:latin typeface="+mj-lt"/>
              </a:rPr>
              <a:t>)</a:t>
            </a:r>
            <a:r>
              <a:rPr lang="bg-BG" sz="1600" i="1" dirty="0" smtClean="0">
                <a:solidFill>
                  <a:schemeClr val="tx1"/>
                </a:solidFill>
                <a:latin typeface="+mj-lt"/>
              </a:rPr>
              <a:t> № 1305/2013.  </a:t>
            </a:r>
            <a:endParaRPr lang="bg-BG" sz="1600" dirty="0" smtClean="0">
              <a:solidFill>
                <a:schemeClr val="tx1"/>
              </a:solidFill>
              <a:latin typeface="+mj-lt"/>
            </a:endParaRPr>
          </a:p>
          <a:p>
            <a:pPr algn="just">
              <a:defRPr/>
            </a:pPr>
            <a:r>
              <a:rPr lang="bg-BG" sz="1600" i="1" dirty="0" smtClean="0">
                <a:solidFill>
                  <a:schemeClr val="tx1"/>
                </a:solidFill>
                <a:latin typeface="+mj-lt"/>
              </a:rPr>
              <a:t>В същия делегиран акт ще се определят и характеристиките, които правят местните пазари допустими за подпомагане. </a:t>
            </a:r>
            <a:endParaRPr lang="bg-BG" sz="1600" dirty="0" smtClean="0">
              <a:solidFill>
                <a:schemeClr val="tx1"/>
              </a:solidFill>
              <a:latin typeface="+mj-lt"/>
            </a:endParaRPr>
          </a:p>
          <a:p>
            <a:pPr marL="0" indent="0">
              <a:buFont typeface="Symbol" pitchFamily="18" charset="2"/>
              <a:buNone/>
              <a:defRPr/>
            </a:pPr>
            <a:endParaRPr lang="bg-BG" sz="1600" b="1" dirty="0" smtClean="0">
              <a:solidFill>
                <a:schemeClr val="tx1"/>
              </a:solidFill>
              <a:latin typeface="Arial" panose="020B0604020202020204" pitchFamily="34" charset="0"/>
              <a:cs typeface="Arial" panose="020B0604020202020204" pitchFamily="34" charset="0"/>
            </a:endParaRPr>
          </a:p>
          <a:p>
            <a:pPr marL="0" indent="0" algn="just">
              <a:buFont typeface="Symbol" pitchFamily="18" charset="2"/>
              <a:buNone/>
              <a:defRPr/>
            </a:pPr>
            <a:endParaRPr lang="bg-BG" sz="1600" b="1" dirty="0" smtClean="0">
              <a:solidFill>
                <a:schemeClr val="tx1"/>
              </a:solidFill>
            </a:endParaRPr>
          </a:p>
          <a:p>
            <a:pPr marL="0" indent="0" algn="just">
              <a:buFont typeface="Symbol" pitchFamily="18" charset="2"/>
              <a:buNone/>
              <a:defRPr/>
            </a:pPr>
            <a:endParaRPr lang="bg-BG" sz="1600" dirty="0">
              <a:solidFill>
                <a:schemeClr val="tx1"/>
              </a:solidFill>
            </a:endParaRPr>
          </a:p>
          <a:p>
            <a:pPr marL="0" indent="0">
              <a:buFont typeface="Symbol" pitchFamily="18" charset="2"/>
              <a:buNone/>
              <a:defRPr/>
            </a:pPr>
            <a:r>
              <a:rPr lang="bg-BG" sz="1800" b="1" dirty="0" smtClean="0">
                <a:solidFill>
                  <a:schemeClr val="tx1"/>
                </a:solidFill>
              </a:rPr>
              <a:t> </a:t>
            </a:r>
          </a:p>
          <a:p>
            <a:pPr marL="0" indent="0" algn="just">
              <a:buFont typeface="Symbol" pitchFamily="18" charset="2"/>
              <a:buNone/>
              <a:defRPr/>
            </a:pPr>
            <a:endParaRPr lang="bg-BG" sz="1600" dirty="0">
              <a:solidFill>
                <a:schemeClr val="tx1"/>
              </a:solidFill>
            </a:endParaRPr>
          </a:p>
        </p:txBody>
      </p:sp>
      <p:sp>
        <p:nvSpPr>
          <p:cNvPr id="3" name="Title 2"/>
          <p:cNvSpPr>
            <a:spLocks noGrp="1"/>
          </p:cNvSpPr>
          <p:nvPr>
            <p:ph type="title"/>
          </p:nvPr>
        </p:nvSpPr>
        <p:spPr>
          <a:xfrm>
            <a:off x="395288" y="214313"/>
            <a:ext cx="8229600" cy="1443037"/>
          </a:xfrm>
        </p:spPr>
        <p:txBody>
          <a:bodyPr/>
          <a:lstStyle/>
          <a:p>
            <a:pPr lvl="1">
              <a:defRPr/>
            </a:pPr>
            <a:r>
              <a:rPr lang="bg-BG" sz="2400" b="1" u="sng" dirty="0" smtClean="0">
                <a:solidFill>
                  <a:schemeClr val="bg1"/>
                </a:solidFill>
                <a:effectLst>
                  <a:outerShdw blurRad="38100" dist="38100" dir="2700000" algn="tl">
                    <a:srgbClr val="000000">
                      <a:alpha val="43137"/>
                    </a:srgbClr>
                  </a:outerShdw>
                </a:effectLst>
                <a:cs typeface="Arial" panose="020B0604020202020204" pitchFamily="34" charset="0"/>
              </a:rPr>
              <a:t/>
            </a:r>
            <a:br>
              <a:rPr lang="bg-BG" sz="2400" b="1" u="sng" dirty="0" smtClean="0">
                <a:solidFill>
                  <a:schemeClr val="bg1"/>
                </a:solidFill>
                <a:effectLst>
                  <a:outerShdw blurRad="38100" dist="38100" dir="2700000" algn="tl">
                    <a:srgbClr val="000000">
                      <a:alpha val="43137"/>
                    </a:srgbClr>
                  </a:outerShdw>
                </a:effectLst>
                <a:cs typeface="Arial" panose="020B0604020202020204" pitchFamily="34" charset="0"/>
              </a:rPr>
            </a:br>
            <a:r>
              <a:rPr lang="bg-BG" sz="2000" b="1" u="sng" dirty="0" smtClean="0">
                <a:solidFill>
                  <a:schemeClr val="bg1"/>
                </a:solidFill>
                <a:effectLst>
                  <a:outerShdw blurRad="38100" dist="38100" dir="2700000" algn="tl">
                    <a:srgbClr val="000000">
                      <a:alpha val="43137"/>
                    </a:srgbClr>
                  </a:outerShdw>
                </a:effectLst>
                <a:cs typeface="Arial" panose="020B0604020202020204" pitchFamily="34" charset="0"/>
              </a:rPr>
              <a:t>Мярка 16</a:t>
            </a:r>
            <a:r>
              <a:rPr lang="bg-BG" sz="2000" u="sng" dirty="0" smtClean="0">
                <a:solidFill>
                  <a:schemeClr val="bg1"/>
                </a:solidFill>
                <a:effectLst>
                  <a:outerShdw blurRad="38100" dist="38100" dir="2700000" algn="tl">
                    <a:srgbClr val="000000">
                      <a:alpha val="43137"/>
                    </a:srgbClr>
                  </a:outerShdw>
                </a:effectLst>
                <a:cs typeface="Arial" panose="020B0604020202020204" pitchFamily="34" charset="0"/>
              </a:rPr>
              <a:t> </a:t>
            </a:r>
            <a:r>
              <a:rPr lang="bg-BG" sz="2000" b="1" u="sng" dirty="0" smtClean="0">
                <a:solidFill>
                  <a:schemeClr val="bg1"/>
                </a:solidFill>
                <a:effectLst>
                  <a:outerShdw blurRad="38100" dist="38100" dir="2700000" algn="tl">
                    <a:srgbClr val="000000">
                      <a:alpha val="43137"/>
                    </a:srgbClr>
                  </a:outerShdw>
                </a:effectLst>
                <a:cs typeface="Arial" panose="020B0604020202020204" pitchFamily="34" charset="0"/>
              </a:rPr>
              <a:t>СЪТРУДНИЧЕСТВО </a:t>
            </a:r>
            <a: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ПОДМЯРКА </a:t>
            </a:r>
            <a:r>
              <a:rPr lang="bg-BG" sz="1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16.4. </a:t>
            </a:r>
            <a:r>
              <a:rPr lang="bg-BG" sz="1600" b="1" dirty="0" smtClean="0">
                <a:effectLst>
                  <a:outerShdw blurRad="38100" dist="38100" dir="2700000" algn="tl">
                    <a:srgbClr val="000000">
                      <a:alpha val="43137"/>
                    </a:srgbClr>
                  </a:outerShdw>
                </a:effectLst>
              </a:rPr>
              <a:t>ПОДКРЕПА ЗА ХОРИЗОНТАЛНО И ВЕРТИКАЛНО СЪТРУДНИЧЕСТВО МЕЖДУ УЧАСТНИЦИТЕ ВЪВ ВЕРИГАТА НА ДОСТАВКИ ЗА ИЗГРАЖДАНЕТО И РАЗВИТИЕТО НА КЪСИ ВЕРИГИ НА ДОСТАВКИ И МЕСТНИ ПАЗАРИ </a:t>
            </a:r>
            <a:r>
              <a:rPr lang="en-US" sz="1800" b="1" u="sng"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1800" b="1" u="sng"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bg-BG" sz="24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bg-BG"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1"/>
          <p:cNvSpPr>
            <a:spLocks noGrp="1"/>
          </p:cNvSpPr>
          <p:nvPr>
            <p:ph idx="1"/>
          </p:nvPr>
        </p:nvSpPr>
        <p:spPr>
          <a:xfrm>
            <a:off x="0" y="1844675"/>
            <a:ext cx="8712200" cy="4176713"/>
          </a:xfrm>
        </p:spPr>
        <p:txBody>
          <a:bodyPr/>
          <a:lstStyle/>
          <a:p>
            <a:pPr marL="457200" indent="-457200" algn="ctr" eaLnBrk="1" hangingPunct="1">
              <a:buClr>
                <a:srgbClr val="003366"/>
              </a:buClr>
              <a:buSzPct val="75000"/>
              <a:buFont typeface="Symbol" pitchFamily="18" charset="2"/>
              <a:buNone/>
              <a:defRPr/>
            </a:pPr>
            <a:r>
              <a:rPr lang="bg-BG" altLang="en-US" dirty="0" smtClean="0">
                <a:solidFill>
                  <a:srgbClr val="003366"/>
                </a:solidFill>
                <a:latin typeface="Arial" charset="0"/>
                <a:cs typeface="Arial" charset="0"/>
              </a:rPr>
              <a:t>	</a:t>
            </a:r>
            <a:r>
              <a:rPr lang="bg-BG" altLang="en-US" b="1" u="sng" dirty="0" smtClean="0">
                <a:solidFill>
                  <a:srgbClr val="003366"/>
                </a:solidFill>
                <a:latin typeface="Arial" charset="0"/>
                <a:cs typeface="Arial" charset="0"/>
              </a:rPr>
              <a:t>Национална дефиниция за малко стопанство</a:t>
            </a:r>
          </a:p>
          <a:p>
            <a:pPr marL="447675" indent="-355600" algn="just" eaLnBrk="1" hangingPunct="1">
              <a:buClr>
                <a:srgbClr val="003366"/>
              </a:buClr>
              <a:buSzPct val="75000"/>
              <a:buFont typeface="Symbol" pitchFamily="18" charset="2"/>
              <a:buNone/>
              <a:tabLst>
                <a:tab pos="447675" algn="l"/>
              </a:tabLst>
              <a:defRPr/>
            </a:pPr>
            <a:r>
              <a:rPr lang="bg-BG" altLang="en-US" dirty="0" smtClean="0">
                <a:solidFill>
                  <a:srgbClr val="003366"/>
                </a:solidFill>
                <a:latin typeface="Arial" charset="0"/>
                <a:cs typeface="Arial" charset="0"/>
              </a:rPr>
              <a:t>●	Икономически размер – измерен в стандартен производствен обем (СПО) от 2 000 до 7 999 евро</a:t>
            </a:r>
          </a:p>
          <a:p>
            <a:pPr marL="447675" indent="-355600" algn="just" eaLnBrk="1" hangingPunct="1">
              <a:buClr>
                <a:srgbClr val="003366"/>
              </a:buClr>
              <a:buSzPct val="75000"/>
              <a:buFont typeface="Symbol" pitchFamily="18" charset="2"/>
              <a:buNone/>
              <a:tabLst>
                <a:tab pos="447675" algn="l"/>
              </a:tabLst>
              <a:defRPr/>
            </a:pPr>
            <a:r>
              <a:rPr lang="bg-BG" altLang="en-US" dirty="0" smtClean="0">
                <a:solidFill>
                  <a:srgbClr val="003366"/>
                </a:solidFill>
                <a:latin typeface="Arial" charset="0"/>
                <a:cs typeface="Arial" charset="0"/>
              </a:rPr>
              <a:t>●	Размер на използваната земеделска площ (ИЗП) до 10 ха</a:t>
            </a:r>
          </a:p>
          <a:p>
            <a:pPr marL="263525" indent="-171450" algn="just" eaLnBrk="1" hangingPunct="1">
              <a:buClr>
                <a:srgbClr val="003366"/>
              </a:buClr>
              <a:buSzPct val="75000"/>
              <a:buFont typeface="Symbol" pitchFamily="18" charset="2"/>
              <a:buNone/>
              <a:tabLst>
                <a:tab pos="263525" algn="l"/>
                <a:tab pos="447675" algn="l"/>
              </a:tabLst>
              <a:defRPr/>
            </a:pPr>
            <a:r>
              <a:rPr lang="bg-BG" altLang="en-US" dirty="0" smtClean="0">
                <a:solidFill>
                  <a:srgbClr val="003366"/>
                </a:solidFill>
                <a:latin typeface="Arial" charset="0"/>
                <a:cs typeface="Arial" charset="0"/>
              </a:rPr>
              <a:t>●	Регистрация като земеделски производител.</a:t>
            </a:r>
          </a:p>
          <a:p>
            <a:pPr marL="457200" indent="-457200" algn="just">
              <a:buFont typeface="Symbol" pitchFamily="18" charset="2"/>
              <a:buNone/>
              <a:defRPr/>
            </a:pPr>
            <a:r>
              <a:rPr lang="bg-BG" dirty="0" smtClean="0">
                <a:solidFill>
                  <a:srgbClr val="002060"/>
                </a:solidFill>
                <a:latin typeface="Arial" charset="0"/>
                <a:cs typeface="Times New Roman" pitchFamily="18" charset="0"/>
              </a:rPr>
              <a:t> 	Броят на малките стопанства, към които е насочена Тематичната подпрограма е 85 770 (23,2% от всички стопанства в България)</a:t>
            </a:r>
          </a:p>
        </p:txBody>
      </p:sp>
      <p:sp>
        <p:nvSpPr>
          <p:cNvPr id="78850" name="Title 2"/>
          <p:cNvSpPr>
            <a:spLocks noGrp="1"/>
          </p:cNvSpPr>
          <p:nvPr>
            <p:ph type="title"/>
          </p:nvPr>
        </p:nvSpPr>
        <p:spPr/>
        <p:txBody>
          <a:bodyPr/>
          <a:lstStyle/>
          <a:p>
            <a:r>
              <a:rPr lang="bg-BG" altLang="en-US" sz="2800" b="1" smtClean="0">
                <a:solidFill>
                  <a:srgbClr val="006666"/>
                </a:solidFill>
                <a:latin typeface="Arial" charset="0"/>
                <a:cs typeface="Arial" charset="0"/>
              </a:rPr>
              <a:t>Тематична подпрограма за развитие на малките стопанства</a:t>
            </a:r>
            <a:endParaRPr lang="bg-BG" altLang="bg-BG" sz="2800" smtClean="0">
              <a:solidFill>
                <a:schemeClr val="tx1"/>
              </a:solidFill>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2"/>
          <p:cNvSpPr>
            <a:spLocks noGrp="1"/>
          </p:cNvSpPr>
          <p:nvPr>
            <p:ph type="title"/>
          </p:nvPr>
        </p:nvSpPr>
        <p:spPr/>
        <p:txBody>
          <a:bodyPr/>
          <a:lstStyle/>
          <a:p>
            <a:r>
              <a:rPr lang="bg-BG" altLang="en-US" sz="2800" b="1" smtClean="0">
                <a:solidFill>
                  <a:srgbClr val="006666"/>
                </a:solidFill>
                <a:latin typeface="Arial" charset="0"/>
                <a:cs typeface="Arial" charset="0"/>
              </a:rPr>
              <a:t>Тематична подпрограма за развитие на малките стопанства</a:t>
            </a:r>
            <a:endParaRPr lang="bg-BG" altLang="bg-BG" sz="2800" smtClean="0"/>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
        <p:nvSpPr>
          <p:cNvPr id="80899" name="Content Placeholder 1"/>
          <p:cNvSpPr>
            <a:spLocks noGrp="1"/>
          </p:cNvSpPr>
          <p:nvPr>
            <p:ph idx="1"/>
          </p:nvPr>
        </p:nvSpPr>
        <p:spPr>
          <a:xfrm>
            <a:off x="250825" y="1844675"/>
            <a:ext cx="8497888" cy="4176713"/>
          </a:xfrm>
        </p:spPr>
        <p:txBody>
          <a:bodyPr/>
          <a:lstStyle/>
          <a:p>
            <a:pPr marL="342900" indent="-342900" algn="just" eaLnBrk="1" hangingPunct="1">
              <a:buClr>
                <a:srgbClr val="003366"/>
              </a:buClr>
              <a:buSzPct val="75000"/>
              <a:buFont typeface="Symbol" pitchFamily="18" charset="2"/>
              <a:buNone/>
            </a:pPr>
            <a:r>
              <a:rPr lang="bg-BG" altLang="en-US" smtClean="0">
                <a:solidFill>
                  <a:srgbClr val="003366"/>
                </a:solidFill>
                <a:latin typeface="Arial" charset="0"/>
                <a:cs typeface="Arial" charset="0"/>
              </a:rPr>
              <a:t>	</a:t>
            </a:r>
          </a:p>
          <a:p>
            <a:pPr marL="342900" indent="-342900" algn="just" eaLnBrk="1" hangingPunct="1">
              <a:buClr>
                <a:srgbClr val="003366"/>
              </a:buClr>
              <a:buSzPct val="75000"/>
              <a:buFont typeface="Symbol" pitchFamily="18" charset="2"/>
              <a:buNone/>
            </a:pPr>
            <a:r>
              <a:rPr lang="bg-BG" altLang="en-US" smtClean="0">
                <a:solidFill>
                  <a:srgbClr val="003366"/>
                </a:solidFill>
                <a:latin typeface="Arial" charset="0"/>
                <a:cs typeface="Arial" charset="0"/>
              </a:rPr>
              <a:t>	Регламент (ЕО) № 1242/2008 на Комисията за установяване на типология на Общността за земеделските стопанства	</a:t>
            </a:r>
          </a:p>
          <a:p>
            <a:pPr marL="342900" indent="-342900" algn="just" eaLnBrk="1" hangingPunct="1">
              <a:buClr>
                <a:srgbClr val="003366"/>
              </a:buClr>
              <a:buSzPct val="75000"/>
              <a:buFont typeface="Symbol" pitchFamily="18" charset="2"/>
              <a:buNone/>
            </a:pPr>
            <a:endParaRPr lang="bg-BG" altLang="en-US" smtClean="0">
              <a:solidFill>
                <a:srgbClr val="003366"/>
              </a:solidFill>
              <a:latin typeface="Arial" charset="0"/>
              <a:cs typeface="Arial" charset="0"/>
            </a:endParaRPr>
          </a:p>
          <a:p>
            <a:pPr marL="342900" indent="-342900" algn="just" eaLnBrk="1" hangingPunct="1">
              <a:buClr>
                <a:srgbClr val="003366"/>
              </a:buClr>
              <a:buSzPct val="75000"/>
              <a:buFont typeface="Symbol" pitchFamily="18" charset="2"/>
              <a:buNone/>
            </a:pPr>
            <a:r>
              <a:rPr lang="bg-BG" altLang="en-US" smtClean="0">
                <a:solidFill>
                  <a:srgbClr val="003366"/>
                </a:solidFill>
                <a:latin typeface="Arial" charset="0"/>
                <a:cs typeface="Arial" charset="0"/>
              </a:rPr>
              <a:t>	Стандартен производствен обем (СПО) означава стойността на продукцията, която отговаря на средната стойност за даден район за всеки един земеделски продукт. Не се включват ДДС, данъците върху продуктите и преките плащания. </a:t>
            </a:r>
          </a:p>
          <a:p>
            <a:pPr marL="342900" indent="-342900" algn="just">
              <a:buFont typeface="Symbol" pitchFamily="18" charset="2"/>
              <a:buNone/>
            </a:pPr>
            <a:endParaRPr lang="bg-BG" altLang="bg-BG" sz="1600" smtClean="0">
              <a:solidFill>
                <a:srgbClr val="002060"/>
              </a:solidFill>
            </a:endParaRPr>
          </a:p>
          <a:p>
            <a:pPr marL="342900" indent="-342900" algn="just">
              <a:buFont typeface="Symbol" pitchFamily="18" charset="2"/>
              <a:buNone/>
            </a:pPr>
            <a:endParaRPr lang="bg-BG" altLang="bg-BG" sz="1600" smtClean="0">
              <a:solidFill>
                <a:srgbClr val="002060"/>
              </a:solidFill>
            </a:endParaRPr>
          </a:p>
          <a:p>
            <a:pPr marL="342900" indent="-342900" algn="just">
              <a:buFont typeface="Symbol" pitchFamily="18" charset="2"/>
              <a:buNone/>
            </a:pPr>
            <a:endParaRPr lang="bg-BG" altLang="bg-BG" sz="1600" smtClean="0">
              <a:solidFill>
                <a:srgbClr val="002060"/>
              </a:solidFill>
            </a:endParaRPr>
          </a:p>
          <a:p>
            <a:pPr marL="342900" indent="-342900" algn="just">
              <a:buFont typeface="Symbol" pitchFamily="18" charset="2"/>
              <a:buNone/>
            </a:pPr>
            <a:endParaRPr lang="bg-BG" altLang="bg-BG" sz="1600" smtClean="0">
              <a:solidFill>
                <a:srgbClr val="002060"/>
              </a:solidFill>
            </a:endParaRPr>
          </a:p>
          <a:p>
            <a:pPr marL="342900" indent="-342900" algn="just">
              <a:buFont typeface="Symbol" pitchFamily="18" charset="2"/>
              <a:buNone/>
            </a:pPr>
            <a:endParaRPr lang="bg-BG" altLang="bg-BG" sz="1600" b="1"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1"/>
          <p:cNvSpPr>
            <a:spLocks noGrp="1"/>
          </p:cNvSpPr>
          <p:nvPr>
            <p:ph idx="1"/>
          </p:nvPr>
        </p:nvSpPr>
        <p:spPr>
          <a:xfrm>
            <a:off x="250825" y="1989138"/>
            <a:ext cx="8642350" cy="4248150"/>
          </a:xfrm>
        </p:spPr>
        <p:txBody>
          <a:bodyPr/>
          <a:lstStyle/>
          <a:p>
            <a:pPr marL="342900" indent="-342900" algn="ctr" eaLnBrk="1" hangingPunct="1">
              <a:buClr>
                <a:srgbClr val="003366"/>
              </a:buClr>
              <a:buSzPct val="75000"/>
              <a:buFont typeface="Symbol" pitchFamily="18" charset="2"/>
              <a:buNone/>
              <a:defRPr/>
            </a:pPr>
            <a:r>
              <a:rPr lang="bg-BG" altLang="en-US" b="1" u="sng" dirty="0" smtClean="0">
                <a:solidFill>
                  <a:srgbClr val="003366"/>
                </a:solidFill>
                <a:latin typeface="Arial" charset="0"/>
                <a:cs typeface="Arial" charset="0"/>
              </a:rPr>
              <a:t>Стратегическа цел</a:t>
            </a:r>
          </a:p>
          <a:p>
            <a:pPr marL="0" indent="0" algn="just" eaLnBrk="1" hangingPunct="1">
              <a:buClr>
                <a:srgbClr val="003366"/>
              </a:buClr>
              <a:buSzPct val="75000"/>
              <a:buFont typeface="Symbol" pitchFamily="18" charset="2"/>
              <a:buNone/>
              <a:defRPr/>
            </a:pPr>
            <a:r>
              <a:rPr lang="bg-BG" altLang="en-US" dirty="0" smtClean="0">
                <a:solidFill>
                  <a:srgbClr val="003366"/>
                </a:solidFill>
                <a:latin typeface="Arial" charset="0"/>
                <a:cs typeface="Arial" charset="0"/>
              </a:rPr>
              <a:t>Подпомагане на преструктурирането, жизнеспособността и устойчивото развитие на малките стопанства.</a:t>
            </a:r>
          </a:p>
          <a:p>
            <a:pPr marL="342900" indent="-342900" algn="ctr" eaLnBrk="1" hangingPunct="1">
              <a:buClr>
                <a:srgbClr val="003366"/>
              </a:buClr>
              <a:buSzPct val="75000"/>
              <a:buFont typeface="Symbol" pitchFamily="18" charset="2"/>
              <a:buNone/>
              <a:defRPr/>
            </a:pPr>
            <a:r>
              <a:rPr lang="bg-BG" altLang="en-US" b="1" u="sng" dirty="0" smtClean="0">
                <a:solidFill>
                  <a:srgbClr val="003366"/>
                </a:solidFill>
                <a:latin typeface="Arial" charset="0"/>
                <a:cs typeface="Arial" charset="0"/>
              </a:rPr>
              <a:t>Интервенции в две приоритетни области</a:t>
            </a:r>
          </a:p>
          <a:p>
            <a:pPr marL="342900" indent="-342900" algn="just" eaLnBrk="1" hangingPunct="1">
              <a:buClr>
                <a:srgbClr val="003366"/>
              </a:buClr>
              <a:buSzPct val="75000"/>
              <a:buFont typeface="Symbol" pitchFamily="18" charset="2"/>
              <a:buNone/>
              <a:defRPr/>
            </a:pPr>
            <a:r>
              <a:rPr lang="bg-BG" altLang="en-US" dirty="0" smtClean="0">
                <a:solidFill>
                  <a:srgbClr val="003366"/>
                </a:solidFill>
                <a:latin typeface="Arial" charset="0"/>
                <a:cs typeface="Arial" charset="0"/>
              </a:rPr>
              <a:t>●	Улесняване преструктурирането и модернизацията на малките стопанства;</a:t>
            </a:r>
          </a:p>
          <a:p>
            <a:pPr marL="342900" indent="-342900" algn="just" eaLnBrk="1" hangingPunct="1">
              <a:buClr>
                <a:srgbClr val="003366"/>
              </a:buClr>
              <a:buSzPct val="75000"/>
              <a:buFont typeface="Symbol" pitchFamily="18" charset="2"/>
              <a:buNone/>
              <a:defRPr/>
            </a:pPr>
            <a:r>
              <a:rPr lang="bg-BG" altLang="en-US" dirty="0" smtClean="0">
                <a:solidFill>
                  <a:srgbClr val="003366"/>
                </a:solidFill>
                <a:latin typeface="Arial" charset="0"/>
                <a:cs typeface="Arial" charset="0"/>
              </a:rPr>
              <a:t>● Поощряване на кооперирането и интегрирането на малките стопанства в селскостопанската и хранителната верига.</a:t>
            </a:r>
          </a:p>
        </p:txBody>
      </p:sp>
      <p:sp>
        <p:nvSpPr>
          <p:cNvPr id="82946" name="Title 2"/>
          <p:cNvSpPr>
            <a:spLocks noGrp="1"/>
          </p:cNvSpPr>
          <p:nvPr>
            <p:ph type="title"/>
          </p:nvPr>
        </p:nvSpPr>
        <p:spPr/>
        <p:txBody>
          <a:bodyPr/>
          <a:lstStyle/>
          <a:p>
            <a:r>
              <a:rPr lang="bg-BG" altLang="en-US" sz="2800" b="1" smtClean="0">
                <a:solidFill>
                  <a:srgbClr val="006666"/>
                </a:solidFill>
                <a:latin typeface="Arial" charset="0"/>
                <a:cs typeface="Arial" charset="0"/>
              </a:rPr>
              <a:t>Тематична подпрограма за развитие на малките стопанства</a:t>
            </a:r>
            <a:endParaRPr lang="bg-BG" altLang="bg-BG" sz="2800" smtClean="0">
              <a:solidFill>
                <a:schemeClr val="tx1"/>
              </a:solidFill>
            </a:endParaRP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Content Placeholder 1"/>
          <p:cNvSpPr>
            <a:spLocks noGrp="1"/>
          </p:cNvSpPr>
          <p:nvPr>
            <p:ph idx="1"/>
          </p:nvPr>
        </p:nvSpPr>
        <p:spPr>
          <a:xfrm>
            <a:off x="395288" y="1700213"/>
            <a:ext cx="8353425" cy="4033837"/>
          </a:xfrm>
        </p:spPr>
        <p:txBody>
          <a:bodyPr/>
          <a:lstStyle/>
          <a:p>
            <a:pPr marL="457200" indent="-457200" algn="ctr" eaLnBrk="1" hangingPunct="1">
              <a:buClr>
                <a:srgbClr val="003366"/>
              </a:buClr>
              <a:buSzPct val="75000"/>
              <a:buFont typeface="Symbol" pitchFamily="18" charset="2"/>
              <a:buNone/>
            </a:pPr>
            <a:r>
              <a:rPr lang="bg-BG" altLang="en-US" b="1" u="sng" smtClean="0">
                <a:solidFill>
                  <a:srgbClr val="003366"/>
                </a:solidFill>
                <a:latin typeface="Arial" charset="0"/>
                <a:cs typeface="Arial" charset="0"/>
              </a:rPr>
              <a:t>Избор на мерки</a:t>
            </a:r>
            <a:endParaRPr lang="bg-BG" altLang="en-US" b="1" u="sng" smtClean="0">
              <a:solidFill>
                <a:srgbClr val="003366"/>
              </a:solidFill>
            </a:endParaRPr>
          </a:p>
          <a:p>
            <a:pPr marL="457200" indent="-457200" algn="just" eaLnBrk="1" hangingPunct="1">
              <a:buFont typeface="Symbol" pitchFamily="18" charset="2"/>
              <a:buNone/>
            </a:pPr>
            <a:r>
              <a:rPr lang="bg-BG" altLang="en-US" smtClean="0">
                <a:solidFill>
                  <a:srgbClr val="003366"/>
                </a:solidFill>
              </a:rPr>
              <a:t> </a:t>
            </a:r>
            <a:r>
              <a:rPr lang="bg-BG" altLang="en-US" smtClean="0">
                <a:solidFill>
                  <a:srgbClr val="003366"/>
                </a:solidFill>
                <a:latin typeface="Arial" charset="0"/>
              </a:rPr>
              <a:t>Тематичната подпрограма включва два типа мерки:</a:t>
            </a:r>
          </a:p>
          <a:p>
            <a:pPr marL="457200" indent="-457200" algn="just" eaLnBrk="1" hangingPunct="1">
              <a:buFont typeface="Wingdings" pitchFamily="2" charset="2"/>
              <a:buNone/>
            </a:pPr>
            <a:r>
              <a:rPr lang="bg-BG" altLang="en-US" smtClean="0">
                <a:solidFill>
                  <a:srgbClr val="003366"/>
                </a:solidFill>
                <a:latin typeface="Arial" charset="0"/>
              </a:rPr>
              <a:t>1. Мерки, които са специфични за подпрограмата и за тях ще могат да кандидатстват само малки стопанства от целевата група:</a:t>
            </a:r>
          </a:p>
          <a:p>
            <a:pPr marL="457200" indent="-457200" algn="just" eaLnBrk="1" hangingPunct="1">
              <a:buFont typeface="Symbol" pitchFamily="18" charset="2"/>
              <a:buNone/>
            </a:pPr>
            <a:r>
              <a:rPr lang="bg-BG" altLang="en-US" smtClean="0">
                <a:solidFill>
                  <a:srgbClr val="003366"/>
                </a:solidFill>
                <a:latin typeface="Arial" charset="0"/>
                <a:cs typeface="Arial" charset="0"/>
              </a:rPr>
              <a:t>► </a:t>
            </a:r>
            <a:r>
              <a:rPr lang="bg-BG" altLang="en-US" smtClean="0">
                <a:solidFill>
                  <a:srgbClr val="003366"/>
                </a:solidFill>
                <a:latin typeface="Arial" charset="0"/>
              </a:rPr>
              <a:t>Консултантски услуги, услуги по управление и услуги по заместване в стопанство;</a:t>
            </a:r>
          </a:p>
          <a:p>
            <a:pPr marL="457200" indent="-457200" algn="just" eaLnBrk="1" hangingPunct="1">
              <a:buFont typeface="Symbol" pitchFamily="18" charset="2"/>
              <a:buNone/>
            </a:pPr>
            <a:r>
              <a:rPr lang="bg-BG" altLang="en-US" smtClean="0">
                <a:solidFill>
                  <a:srgbClr val="003366"/>
                </a:solidFill>
                <a:latin typeface="Arial" charset="0"/>
                <a:cs typeface="Arial" charset="0"/>
              </a:rPr>
              <a:t>► </a:t>
            </a:r>
            <a:r>
              <a:rPr lang="bg-BG" altLang="en-US" smtClean="0">
                <a:solidFill>
                  <a:srgbClr val="003366"/>
                </a:solidFill>
                <a:latin typeface="Arial" charset="0"/>
              </a:rPr>
              <a:t>Инвестиции в материални активи;</a:t>
            </a:r>
          </a:p>
          <a:p>
            <a:pPr marL="457200" indent="-457200" algn="just" eaLnBrk="1" hangingPunct="1">
              <a:buFont typeface="Symbol" pitchFamily="18" charset="2"/>
              <a:buNone/>
            </a:pPr>
            <a:r>
              <a:rPr lang="bg-BG" altLang="en-US" smtClean="0">
                <a:solidFill>
                  <a:srgbClr val="003366"/>
                </a:solidFill>
                <a:latin typeface="Arial" charset="0"/>
                <a:cs typeface="Arial" charset="0"/>
              </a:rPr>
              <a:t>► </a:t>
            </a:r>
            <a:r>
              <a:rPr lang="bg-BG" altLang="en-US" smtClean="0">
                <a:solidFill>
                  <a:srgbClr val="003366"/>
                </a:solidFill>
                <a:latin typeface="Arial" charset="0"/>
              </a:rPr>
              <a:t>Развитие на стопанствата и предприятията. </a:t>
            </a:r>
            <a:endParaRPr lang="bg-BG" altLang="bg-BG" smtClean="0">
              <a:solidFill>
                <a:srgbClr val="003366"/>
              </a:solidFill>
              <a:latin typeface="Arial" charset="0"/>
            </a:endParaRPr>
          </a:p>
        </p:txBody>
      </p:sp>
      <p:sp>
        <p:nvSpPr>
          <p:cNvPr id="84994" name="Title 2"/>
          <p:cNvSpPr>
            <a:spLocks noGrp="1"/>
          </p:cNvSpPr>
          <p:nvPr>
            <p:ph type="title"/>
          </p:nvPr>
        </p:nvSpPr>
        <p:spPr/>
        <p:txBody>
          <a:bodyPr/>
          <a:lstStyle/>
          <a:p>
            <a:r>
              <a:rPr lang="bg-BG" altLang="en-US" sz="2800" b="1" smtClean="0">
                <a:solidFill>
                  <a:srgbClr val="006666"/>
                </a:solidFill>
                <a:latin typeface="Arial" charset="0"/>
                <a:cs typeface="Arial" charset="0"/>
              </a:rPr>
              <a:t>Тематична подпрограма за развитие на малките стопанства</a:t>
            </a:r>
            <a:endParaRPr lang="bg-BG" altLang="bg-BG" sz="2800" smtClean="0"/>
          </a:p>
        </p:txBody>
      </p:sp>
      <p:sp>
        <p:nvSpPr>
          <p:cNvPr id="84995" name="Footer Placeholder 3"/>
          <p:cNvSpPr>
            <a:spLocks noGrp="1"/>
          </p:cNvSpPr>
          <p:nvPr>
            <p:ph type="ftr" sz="quarter" idx="11"/>
          </p:nvPr>
        </p:nvSpPr>
        <p:spPr bwMode="auto">
          <a:xfrm>
            <a:off x="179388" y="6237288"/>
            <a:ext cx="3786187" cy="365125"/>
          </a:xfrm>
          <a:noFill/>
          <a:ln>
            <a:miter lim="800000"/>
            <a:headEnd/>
            <a:tailEnd/>
          </a:ln>
        </p:spPr>
        <p:txBody>
          <a:bodyPr wrap="square" numCol="1" anchorCtr="0" compatLnSpc="1">
            <a:prstTxWarp prst="textNoShape">
              <a:avLst/>
            </a:prstTxWarp>
          </a:bodyPr>
          <a:lstStyle/>
          <a:p>
            <a:r>
              <a:rPr lang="ru-RU" altLang="bg-BG" smtClean="0">
                <a:cs typeface="Arial" charset="0"/>
              </a:rPr>
              <a:t>Дирекция „Развитие на селските райони“ Министерство на земеделието и храните</a:t>
            </a:r>
            <a:endParaRPr lang="bg-BG" altLang="bg-BG" smtClean="0">
              <a:cs typeface="Arial"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p:cNvSpPr>
          <p:nvPr>
            <p:ph type="title"/>
          </p:nvPr>
        </p:nvSpPr>
        <p:spPr/>
        <p:txBody>
          <a:bodyPr/>
          <a:lstStyle/>
          <a:p>
            <a:r>
              <a:rPr lang="bg-BG" altLang="en-US" sz="2800" b="1" smtClean="0">
                <a:solidFill>
                  <a:srgbClr val="006666"/>
                </a:solidFill>
                <a:latin typeface="Arial" charset="0"/>
                <a:cs typeface="Arial" charset="0"/>
              </a:rPr>
              <a:t>Тематична подпрограма за развитие на малките стопанства</a:t>
            </a:r>
            <a:endParaRPr lang="bg-BG" altLang="bg-BG" sz="2800" b="1" smtClean="0">
              <a:solidFill>
                <a:srgbClr val="006666"/>
              </a:solidFill>
              <a:latin typeface="Arial" charset="0"/>
              <a:cs typeface="Arial" charset="0"/>
            </a:endParaRPr>
          </a:p>
        </p:txBody>
      </p:sp>
      <p:sp>
        <p:nvSpPr>
          <p:cNvPr id="87042" name="Rectangle 3"/>
          <p:cNvSpPr>
            <a:spLocks noGrp="1"/>
          </p:cNvSpPr>
          <p:nvPr>
            <p:ph type="body" sz="half" idx="1"/>
          </p:nvPr>
        </p:nvSpPr>
        <p:spPr>
          <a:xfrm>
            <a:off x="323850" y="1844675"/>
            <a:ext cx="8424863" cy="3671888"/>
          </a:xfrm>
        </p:spPr>
        <p:txBody>
          <a:bodyPr/>
          <a:lstStyle/>
          <a:p>
            <a:pPr algn="ctr" eaLnBrk="1" hangingPunct="1">
              <a:buClr>
                <a:srgbClr val="003366"/>
              </a:buClr>
              <a:buSzPct val="75000"/>
              <a:buFont typeface="Symbol" pitchFamily="18" charset="2"/>
              <a:buNone/>
            </a:pPr>
            <a:r>
              <a:rPr lang="bg-BG" altLang="en-US" b="1" u="sng" smtClean="0">
                <a:solidFill>
                  <a:srgbClr val="003366"/>
                </a:solidFill>
                <a:latin typeface="Arial" charset="0"/>
                <a:cs typeface="Arial" charset="0"/>
              </a:rPr>
              <a:t>Избор на мерки</a:t>
            </a:r>
          </a:p>
          <a:p>
            <a:pPr algn="just" eaLnBrk="1" hangingPunct="1">
              <a:buClr>
                <a:srgbClr val="003366"/>
              </a:buClr>
              <a:buSzPct val="75000"/>
              <a:buFont typeface="Symbol" pitchFamily="18" charset="2"/>
              <a:buNone/>
            </a:pPr>
            <a:r>
              <a:rPr lang="bg-BG" altLang="en-US" smtClean="0">
                <a:solidFill>
                  <a:srgbClr val="003366"/>
                </a:solidFill>
                <a:latin typeface="Arial" charset="0"/>
                <a:cs typeface="Arial" charset="0"/>
              </a:rPr>
              <a:t>2. Мерки от основната програма, по които ще има   специални компоненти или приоритети, насочени към малките стопанства:</a:t>
            </a:r>
          </a:p>
          <a:p>
            <a:pPr algn="just" eaLnBrk="1" hangingPunct="1">
              <a:buClr>
                <a:srgbClr val="003366"/>
              </a:buClr>
              <a:buSzPct val="75000"/>
              <a:buFont typeface="Symbol" pitchFamily="18" charset="2"/>
              <a:buNone/>
            </a:pPr>
            <a:r>
              <a:rPr lang="bg-BG" altLang="en-US" smtClean="0">
                <a:solidFill>
                  <a:srgbClr val="003366"/>
                </a:solidFill>
                <a:latin typeface="Arial" charset="0"/>
                <a:cs typeface="Arial" charset="0"/>
              </a:rPr>
              <a:t>►	Трансфер на знания и действия за осведомяване;</a:t>
            </a:r>
          </a:p>
          <a:p>
            <a:pPr algn="just" eaLnBrk="1" hangingPunct="1">
              <a:buClr>
                <a:srgbClr val="003366"/>
              </a:buClr>
              <a:buSzPct val="75000"/>
              <a:buFont typeface="Symbol" pitchFamily="18" charset="2"/>
              <a:buNone/>
            </a:pPr>
            <a:r>
              <a:rPr lang="bg-BG" altLang="en-US" smtClean="0">
                <a:solidFill>
                  <a:srgbClr val="003366"/>
                </a:solidFill>
                <a:latin typeface="Arial" charset="0"/>
                <a:cs typeface="Arial" charset="0"/>
              </a:rPr>
              <a:t>►	Създаване на групи и организации на производители;</a:t>
            </a:r>
          </a:p>
          <a:p>
            <a:pPr algn="just" eaLnBrk="1" hangingPunct="1">
              <a:buClr>
                <a:srgbClr val="003366"/>
              </a:buClr>
              <a:buSzPct val="75000"/>
              <a:buFont typeface="Symbol" pitchFamily="18" charset="2"/>
              <a:buNone/>
            </a:pPr>
            <a:r>
              <a:rPr lang="bg-BG" altLang="en-US" smtClean="0">
                <a:solidFill>
                  <a:srgbClr val="003366"/>
                </a:solidFill>
                <a:latin typeface="Arial" charset="0"/>
                <a:cs typeface="Arial" charset="0"/>
              </a:rPr>
              <a:t>► </a:t>
            </a:r>
            <a:r>
              <a:rPr lang="en-US" altLang="en-US" smtClean="0">
                <a:solidFill>
                  <a:srgbClr val="003366"/>
                </a:solidFill>
                <a:latin typeface="Arial" charset="0"/>
                <a:cs typeface="Arial" charset="0"/>
              </a:rPr>
              <a:t>      </a:t>
            </a:r>
            <a:r>
              <a:rPr lang="bg-BG" altLang="en-US" smtClean="0">
                <a:solidFill>
                  <a:srgbClr val="003366"/>
                </a:solidFill>
                <a:latin typeface="Arial" charset="0"/>
                <a:cs typeface="Arial" charset="0"/>
              </a:rPr>
              <a:t>Сътрудничество.</a:t>
            </a:r>
          </a:p>
          <a:p>
            <a:endParaRPr lang="bg-BG" altLang="bg-BG" sz="2000" smtClean="0">
              <a:solidFill>
                <a:srgbClr val="003366"/>
              </a:solidFill>
              <a:latin typeface="Arial" charset="0"/>
              <a:cs typeface="Arial" charset="0"/>
            </a:endParaRPr>
          </a:p>
          <a:p>
            <a:endParaRPr lang="bg-BG" altLang="bg-BG" sz="2000" smtClean="0"/>
          </a:p>
        </p:txBody>
      </p:sp>
      <p:sp>
        <p:nvSpPr>
          <p:cNvPr id="87043" name="Rectangle 7"/>
          <p:cNvSpPr>
            <a:spLocks noGrp="1"/>
          </p:cNvSpPr>
          <p:nvPr>
            <p:ph sz="half" idx="2"/>
          </p:nvPr>
        </p:nvSpPr>
        <p:spPr>
          <a:xfrm>
            <a:off x="900113" y="5734050"/>
            <a:ext cx="3671887" cy="423863"/>
          </a:xfrm>
        </p:spPr>
        <p:txBody>
          <a:bodyPr/>
          <a:lstStyle/>
          <a:p>
            <a:pPr eaLnBrk="1" hangingPunct="1">
              <a:spcBef>
                <a:spcPct val="0"/>
              </a:spcBef>
              <a:buClrTx/>
              <a:buSzTx/>
              <a:buFontTx/>
              <a:buNone/>
            </a:pPr>
            <a:r>
              <a:rPr lang="bg-BG" altLang="bg-BG" sz="1000" smtClean="0">
                <a:latin typeface="Arial" charset="0"/>
              </a:rPr>
              <a:t>Дирекция „Развитие на селските райони“ Министерство на земеделието и храните</a:t>
            </a:r>
          </a:p>
          <a:p>
            <a:endParaRPr lang="bg-BG" altLang="bg-BG" sz="1000" smtClean="0">
              <a:latin typeface="Arial"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Content Placeholder 1"/>
          <p:cNvSpPr>
            <a:spLocks noGrp="1"/>
          </p:cNvSpPr>
          <p:nvPr>
            <p:ph idx="1"/>
          </p:nvPr>
        </p:nvSpPr>
        <p:spPr>
          <a:xfrm>
            <a:off x="323850" y="1700213"/>
            <a:ext cx="8424863" cy="4425950"/>
          </a:xfrm>
        </p:spPr>
        <p:txBody>
          <a:bodyPr/>
          <a:lstStyle/>
          <a:p>
            <a:pPr marL="342900" indent="-342900" algn="ctr">
              <a:lnSpc>
                <a:spcPct val="80000"/>
              </a:lnSpc>
              <a:buClr>
                <a:srgbClr val="003366"/>
              </a:buClr>
              <a:buSzPct val="75000"/>
              <a:buFont typeface="Symbol" pitchFamily="18" charset="2"/>
              <a:buNone/>
            </a:pPr>
            <a:r>
              <a:rPr lang="bg-BG" altLang="bg-BG" sz="1600" i="1" smtClean="0">
                <a:solidFill>
                  <a:srgbClr val="003366"/>
                </a:solidFill>
                <a:latin typeface="Arial" charset="0"/>
                <a:cs typeface="Arial" charset="0"/>
              </a:rPr>
              <a:t>	</a:t>
            </a:r>
          </a:p>
          <a:p>
            <a:pPr marL="342900" indent="-342900" algn="ctr">
              <a:lnSpc>
                <a:spcPct val="80000"/>
              </a:lnSpc>
              <a:buClr>
                <a:srgbClr val="003366"/>
              </a:buClr>
              <a:buSzPct val="75000"/>
              <a:buFont typeface="Symbol" pitchFamily="18" charset="2"/>
              <a:buNone/>
            </a:pPr>
            <a:r>
              <a:rPr lang="bg-BG" altLang="bg-BG" sz="2000" b="1" u="sng" smtClean="0">
                <a:solidFill>
                  <a:srgbClr val="003366"/>
                </a:solidFill>
                <a:latin typeface="Arial" charset="0"/>
                <a:cs typeface="Arial" charset="0"/>
              </a:rPr>
              <a:t>Подмярка 2.1 „Предоставяне на консултантски услуги на малки земеделски стопани”</a:t>
            </a:r>
          </a:p>
          <a:p>
            <a:pPr marL="342900" indent="-342900" algn="just">
              <a:lnSpc>
                <a:spcPct val="80000"/>
              </a:lnSpc>
              <a:buClr>
                <a:srgbClr val="003366"/>
              </a:buClr>
              <a:buSzPct val="75000"/>
              <a:buFont typeface="Symbol" pitchFamily="18" charset="2"/>
              <a:buNone/>
            </a:pPr>
            <a:r>
              <a:rPr lang="bg-BG" altLang="bg-BG" sz="2000" i="1" smtClean="0">
                <a:solidFill>
                  <a:srgbClr val="003366"/>
                </a:solidFill>
                <a:latin typeface="Arial" charset="0"/>
                <a:cs typeface="Arial" charset="0"/>
              </a:rPr>
              <a:t>	</a:t>
            </a:r>
          </a:p>
          <a:p>
            <a:pPr marL="342900" indent="-342900" algn="just">
              <a:lnSpc>
                <a:spcPct val="80000"/>
              </a:lnSpc>
              <a:buClr>
                <a:srgbClr val="003366"/>
              </a:buClr>
              <a:buSzPct val="75000"/>
              <a:buFont typeface="Symbol" pitchFamily="18" charset="2"/>
              <a:buNone/>
            </a:pPr>
            <a:r>
              <a:rPr lang="bg-BG" altLang="bg-BG" sz="2000" i="1" smtClean="0">
                <a:solidFill>
                  <a:srgbClr val="003366"/>
                </a:solidFill>
                <a:latin typeface="Arial" charset="0"/>
                <a:cs typeface="Arial" charset="0"/>
              </a:rPr>
              <a:t>	</a:t>
            </a:r>
            <a:r>
              <a:rPr lang="bg-BG" altLang="bg-BG" sz="2000" b="1" smtClean="0">
                <a:solidFill>
                  <a:srgbClr val="003366"/>
                </a:solidFill>
                <a:latin typeface="Arial" charset="0"/>
                <a:cs typeface="Arial" charset="0"/>
              </a:rPr>
              <a:t>Цел</a:t>
            </a:r>
          </a:p>
          <a:p>
            <a:pPr marL="342900" indent="-342900" algn="just">
              <a:lnSpc>
                <a:spcPct val="80000"/>
              </a:lnSpc>
              <a:buClr>
                <a:srgbClr val="003366"/>
              </a:buClr>
              <a:buSzPct val="75000"/>
              <a:buFont typeface="Symbol" pitchFamily="18" charset="2"/>
              <a:buNone/>
            </a:pPr>
            <a:r>
              <a:rPr lang="bg-BG" altLang="bg-BG" sz="2000" smtClean="0">
                <a:solidFill>
                  <a:srgbClr val="003366"/>
                </a:solidFill>
                <a:latin typeface="Arial" charset="0"/>
                <a:cs typeface="Arial" charset="0"/>
              </a:rPr>
              <a:t>	С предоставянето на избраните консултации следва да се покрият идентифицираните нужди на малките земеделски стопанства в областта на технологиите за производство, околната среда и управлението на стопанствата.</a:t>
            </a:r>
          </a:p>
          <a:p>
            <a:pPr marL="342900" indent="-342900" algn="just">
              <a:lnSpc>
                <a:spcPct val="80000"/>
              </a:lnSpc>
              <a:buClr>
                <a:srgbClr val="003366"/>
              </a:buClr>
              <a:buSzPct val="75000"/>
              <a:buFont typeface="Symbol" pitchFamily="18" charset="2"/>
              <a:buNone/>
            </a:pPr>
            <a:endParaRPr lang="bg-BG" altLang="bg-BG" sz="2000" smtClean="0">
              <a:solidFill>
                <a:srgbClr val="003366"/>
              </a:solidFill>
              <a:latin typeface="Arial" charset="0"/>
              <a:cs typeface="Arial" charset="0"/>
            </a:endParaRPr>
          </a:p>
          <a:p>
            <a:pPr marL="342900" indent="-342900" algn="just">
              <a:lnSpc>
                <a:spcPct val="80000"/>
              </a:lnSpc>
              <a:buClr>
                <a:srgbClr val="003366"/>
              </a:buClr>
              <a:buSzPct val="75000"/>
              <a:buFont typeface="Symbol" pitchFamily="18" charset="2"/>
              <a:buNone/>
            </a:pPr>
            <a:r>
              <a:rPr lang="bg-BG" altLang="bg-BG" sz="2000" smtClean="0">
                <a:solidFill>
                  <a:srgbClr val="003366"/>
                </a:solidFill>
                <a:latin typeface="Arial" charset="0"/>
                <a:cs typeface="Arial" charset="0"/>
              </a:rPr>
              <a:t>	Стопанствата ще имат достъп до 6 пакета от консултантски услуги</a:t>
            </a:r>
          </a:p>
          <a:p>
            <a:pPr marL="342900" indent="-342900" algn="just">
              <a:lnSpc>
                <a:spcPct val="80000"/>
              </a:lnSpc>
              <a:buClr>
                <a:srgbClr val="003366"/>
              </a:buClr>
              <a:buSzPct val="75000"/>
              <a:buFont typeface="Symbol" pitchFamily="18" charset="2"/>
              <a:buNone/>
            </a:pPr>
            <a:endParaRPr lang="bg-BG" altLang="bg-BG" sz="2000" smtClean="0">
              <a:latin typeface="Arial" charset="0"/>
              <a:cs typeface="Arial" charset="0"/>
            </a:endParaRPr>
          </a:p>
        </p:txBody>
      </p:sp>
      <p:sp>
        <p:nvSpPr>
          <p:cNvPr id="89090" name="Title 2"/>
          <p:cNvSpPr>
            <a:spLocks noGrp="1"/>
          </p:cNvSpPr>
          <p:nvPr>
            <p:ph type="title"/>
          </p:nvPr>
        </p:nvSpPr>
        <p:spPr/>
        <p:txBody>
          <a:bodyPr/>
          <a:lstStyle/>
          <a:p>
            <a:pPr marL="342900" indent="-342900">
              <a:lnSpc>
                <a:spcPct val="80000"/>
              </a:lnSpc>
              <a:spcBef>
                <a:spcPct val="20000"/>
              </a:spcBef>
            </a:pPr>
            <a:r>
              <a:rPr lang="bg-BG" altLang="en-US" sz="2000" smtClean="0">
                <a:solidFill>
                  <a:srgbClr val="003366"/>
                </a:solidFill>
                <a:latin typeface="Arial" charset="0"/>
                <a:cs typeface="Arial" charset="0"/>
              </a:rPr>
              <a:t>	</a:t>
            </a:r>
            <a:r>
              <a:rPr lang="bg-BG" altLang="en-US" sz="2400" smtClean="0">
                <a:solidFill>
                  <a:srgbClr val="003366"/>
                </a:solidFill>
                <a:latin typeface="Arial" charset="0"/>
                <a:cs typeface="Arial" charset="0"/>
              </a:rPr>
              <a:t>Мярка 2. Консултантски услуги, услуги по управление и услуги по заместване в стопанство</a:t>
            </a:r>
            <a:r>
              <a:rPr lang="bg-BG" altLang="en-US" sz="2000" smtClean="0">
                <a:solidFill>
                  <a:srgbClr val="003366"/>
                </a:solidFill>
                <a:latin typeface="Arial" charset="0"/>
                <a:cs typeface="Arial" charset="0"/>
              </a:rPr>
              <a:t> </a:t>
            </a:r>
          </a:p>
        </p:txBody>
      </p:sp>
      <p:sp>
        <p:nvSpPr>
          <p:cNvPr id="89091" name="Footer Placeholder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altLang="bg-BG" smtClean="0">
                <a:cs typeface="Arial" charset="0"/>
              </a:rPr>
              <a:t>Дирекция „Развитие на селските райони“ Министерство на земеделието и храните</a:t>
            </a:r>
            <a:endParaRPr lang="bg-BG" altLang="bg-BG" smtClean="0">
              <a:cs typeface="Arial"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Content Placeholder 1"/>
          <p:cNvSpPr>
            <a:spLocks noGrp="1"/>
          </p:cNvSpPr>
          <p:nvPr>
            <p:ph idx="1"/>
          </p:nvPr>
        </p:nvSpPr>
        <p:spPr>
          <a:xfrm>
            <a:off x="468313" y="1628775"/>
            <a:ext cx="8280400" cy="4105275"/>
          </a:xfrm>
        </p:spPr>
        <p:txBody>
          <a:bodyPr/>
          <a:lstStyle/>
          <a:p>
            <a:pPr marL="342900" indent="-342900">
              <a:lnSpc>
                <a:spcPct val="90000"/>
              </a:lnSpc>
              <a:buClr>
                <a:srgbClr val="003366"/>
              </a:buClr>
              <a:buSzPct val="75000"/>
              <a:buFont typeface="Symbol" pitchFamily="18" charset="2"/>
              <a:buNone/>
            </a:pPr>
            <a:r>
              <a:rPr lang="bg-BG" altLang="bg-BG" sz="1800" b="1" smtClean="0">
                <a:solidFill>
                  <a:srgbClr val="003366"/>
                </a:solidFill>
                <a:latin typeface="Arial" charset="0"/>
                <a:cs typeface="Arial" charset="0"/>
              </a:rPr>
              <a:t>	</a:t>
            </a:r>
          </a:p>
          <a:p>
            <a:pPr marL="342900" indent="-342900">
              <a:lnSpc>
                <a:spcPct val="90000"/>
              </a:lnSpc>
              <a:buClr>
                <a:srgbClr val="003366"/>
              </a:buClr>
              <a:buSzPct val="75000"/>
              <a:buFont typeface="Symbol" pitchFamily="18" charset="2"/>
              <a:buNone/>
            </a:pPr>
            <a:r>
              <a:rPr lang="bg-BG" altLang="bg-BG" sz="1800" b="1" smtClean="0">
                <a:solidFill>
                  <a:srgbClr val="003366"/>
                </a:solidFill>
                <a:latin typeface="Arial" charset="0"/>
                <a:cs typeface="Arial" charset="0"/>
              </a:rPr>
              <a:t>	</a:t>
            </a:r>
            <a:r>
              <a:rPr lang="bg-BG" altLang="bg-BG" sz="2000" b="1" smtClean="0">
                <a:solidFill>
                  <a:srgbClr val="003366"/>
                </a:solidFill>
                <a:latin typeface="Arial" charset="0"/>
                <a:cs typeface="Arial" charset="0"/>
              </a:rPr>
              <a:t>Бенефициенти</a:t>
            </a:r>
            <a:endParaRPr lang="bg-BG" altLang="bg-BG" sz="2000" smtClean="0">
              <a:solidFill>
                <a:srgbClr val="003366"/>
              </a:solidFill>
              <a:latin typeface="Arial" charset="0"/>
              <a:cs typeface="Arial" charset="0"/>
            </a:endParaRPr>
          </a:p>
          <a:p>
            <a:pPr marL="342900" indent="-342900" algn="just">
              <a:lnSpc>
                <a:spcPct val="90000"/>
              </a:lnSpc>
              <a:buClr>
                <a:srgbClr val="003366"/>
              </a:buClr>
              <a:buSzPct val="75000"/>
              <a:buFont typeface="Symbol" pitchFamily="18" charset="2"/>
              <a:buNone/>
            </a:pPr>
            <a:r>
              <a:rPr lang="bg-BG" altLang="bg-BG" sz="2000" smtClean="0">
                <a:solidFill>
                  <a:srgbClr val="003366"/>
                </a:solidFill>
                <a:latin typeface="Arial" charset="0"/>
                <a:cs typeface="Arial" charset="0"/>
              </a:rPr>
              <a:t>	Публични и частни консултантски организации.</a:t>
            </a:r>
            <a:r>
              <a:rPr lang="bg-BG" altLang="ja-JP" sz="2000" smtClean="0">
                <a:solidFill>
                  <a:srgbClr val="003366"/>
                </a:solidFill>
                <a:latin typeface="Arial" charset="0"/>
                <a:cs typeface="HGP明朝E"/>
              </a:rPr>
              <a:t> </a:t>
            </a:r>
          </a:p>
          <a:p>
            <a:pPr marL="342900" indent="-342900" algn="just">
              <a:lnSpc>
                <a:spcPct val="90000"/>
              </a:lnSpc>
              <a:buClr>
                <a:srgbClr val="003366"/>
              </a:buClr>
              <a:buSzPct val="75000"/>
              <a:buFont typeface="Symbol" pitchFamily="18" charset="2"/>
              <a:buNone/>
            </a:pPr>
            <a:endParaRPr lang="bg-BG" altLang="ja-JP" sz="2000" smtClean="0">
              <a:solidFill>
                <a:srgbClr val="003366"/>
              </a:solidFill>
              <a:latin typeface="Arial" charset="0"/>
              <a:cs typeface="HGP明朝E"/>
            </a:endParaRPr>
          </a:p>
          <a:p>
            <a:pPr marL="342900" indent="-342900">
              <a:lnSpc>
                <a:spcPct val="90000"/>
              </a:lnSpc>
              <a:buClr>
                <a:srgbClr val="003366"/>
              </a:buClr>
              <a:buSzPct val="75000"/>
              <a:buFont typeface="Symbol" pitchFamily="18" charset="2"/>
              <a:buNone/>
            </a:pPr>
            <a:r>
              <a:rPr lang="bg-BG" altLang="bg-BG" b="1" smtClean="0">
                <a:solidFill>
                  <a:srgbClr val="003366"/>
                </a:solidFill>
                <a:latin typeface="Arial" charset="0"/>
                <a:cs typeface="Arial" charset="0"/>
              </a:rPr>
              <a:t>	</a:t>
            </a:r>
            <a:r>
              <a:rPr lang="bg-BG" altLang="bg-BG" sz="2000" b="1" smtClean="0">
                <a:solidFill>
                  <a:srgbClr val="003366"/>
                </a:solidFill>
                <a:latin typeface="Arial" charset="0"/>
                <a:cs typeface="Arial" charset="0"/>
              </a:rPr>
              <a:t>Допустими разходи</a:t>
            </a:r>
          </a:p>
          <a:p>
            <a:pPr marL="342900" indent="-342900" algn="just">
              <a:lnSpc>
                <a:spcPct val="90000"/>
              </a:lnSpc>
              <a:buClr>
                <a:srgbClr val="003366"/>
              </a:buClr>
              <a:buSzPct val="75000"/>
              <a:buFont typeface="Symbol" pitchFamily="18" charset="2"/>
              <a:buNone/>
            </a:pPr>
            <a:r>
              <a:rPr lang="bg-BG" altLang="bg-BG" sz="2000" b="1" smtClean="0">
                <a:solidFill>
                  <a:srgbClr val="003366"/>
                </a:solidFill>
                <a:latin typeface="Arial" charset="0"/>
                <a:cs typeface="Arial" charset="0"/>
              </a:rPr>
              <a:t>     </a:t>
            </a:r>
            <a:r>
              <a:rPr lang="bg-BG" altLang="bg-BG" sz="2000" smtClean="0">
                <a:solidFill>
                  <a:srgbClr val="003366"/>
                </a:solidFill>
                <a:latin typeface="Arial" charset="0"/>
                <a:cs typeface="Arial" charset="0"/>
              </a:rPr>
              <a:t>Разходи за предоставени консултантски пакети ще се възстановяват на база </a:t>
            </a:r>
            <a:r>
              <a:rPr lang="bg-BG" altLang="ja-JP" sz="2000" smtClean="0">
                <a:solidFill>
                  <a:srgbClr val="003366"/>
                </a:solidFill>
                <a:latin typeface="Arial" charset="0"/>
                <a:cs typeface="Arial" charset="0"/>
              </a:rPr>
              <a:t>стандартна таблица на разходите за единица продукт. </a:t>
            </a:r>
            <a:endParaRPr lang="bg-BG" altLang="bg-BG" sz="2000" smtClean="0">
              <a:solidFill>
                <a:srgbClr val="003366"/>
              </a:solidFill>
              <a:latin typeface="Arial" charset="0"/>
              <a:cs typeface="Arial" charset="0"/>
            </a:endParaRPr>
          </a:p>
          <a:p>
            <a:pPr marL="342900" indent="-342900"/>
            <a:endParaRPr lang="bg-BG" altLang="bg-BG" sz="2000" smtClean="0">
              <a:latin typeface="Arial" charset="0"/>
            </a:endParaRPr>
          </a:p>
        </p:txBody>
      </p:sp>
      <p:sp>
        <p:nvSpPr>
          <p:cNvPr id="91138" name="Title 2"/>
          <p:cNvSpPr>
            <a:spLocks noGrp="1"/>
          </p:cNvSpPr>
          <p:nvPr>
            <p:ph type="title"/>
          </p:nvPr>
        </p:nvSpPr>
        <p:spPr/>
        <p:txBody>
          <a:bodyPr/>
          <a:lstStyle/>
          <a:p>
            <a:r>
              <a:rPr lang="bg-BG" altLang="en-US" sz="2400" smtClean="0">
                <a:solidFill>
                  <a:srgbClr val="003366"/>
                </a:solidFill>
                <a:latin typeface="Arial" charset="0"/>
                <a:cs typeface="Arial" charset="0"/>
              </a:rPr>
              <a:t>Мярка 2. Консултантски услуги, услуги по управление и услуги по заместване в стопанство</a:t>
            </a:r>
            <a:endParaRPr lang="bg-BG" altLang="bg-BG" sz="2400" smtClean="0">
              <a:solidFill>
                <a:srgbClr val="003366"/>
              </a:solidFill>
              <a:latin typeface="Arial" charset="0"/>
              <a:cs typeface="Arial" charset="0"/>
            </a:endParaRPr>
          </a:p>
        </p:txBody>
      </p:sp>
      <p:sp>
        <p:nvSpPr>
          <p:cNvPr id="91139" name="Footer Placeholder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altLang="bg-BG" smtClean="0">
                <a:cs typeface="Arial" charset="0"/>
              </a:rPr>
              <a:t>Дирекция „Развитие на селските райони“ Министерство на земеделието и храните</a:t>
            </a:r>
            <a:endParaRPr lang="bg-BG" altLang="bg-BG" smtClean="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2"/>
          <p:cNvSpPr>
            <a:spLocks noGrp="1"/>
          </p:cNvSpPr>
          <p:nvPr>
            <p:ph type="title"/>
          </p:nvPr>
        </p:nvSpPr>
        <p:spPr/>
        <p:txBody>
          <a:bodyPr/>
          <a:lstStyle/>
          <a:p>
            <a:pPr algn="l"/>
            <a:r>
              <a:rPr lang="bg-BG" sz="2200" b="1" smtClean="0"/>
              <a:t>Мярка 6 „Развитие на стопанството и стопанската дейност“</a:t>
            </a:r>
            <a:endParaRPr lang="bg-BG" sz="2200" smtClean="0"/>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smtClean="0">
              <a:ln w="1905"/>
              <a:solidFill>
                <a:schemeClr val="tx1"/>
              </a:solidFill>
              <a:effectLst>
                <a:innerShdw blurRad="69850" dist="43180" dir="5400000">
                  <a:srgbClr val="000000">
                    <a:alpha val="65000"/>
                  </a:srgbClr>
                </a:innerShdw>
              </a:effectLst>
            </a:endParaRPr>
          </a:p>
          <a:p>
            <a:pPr>
              <a:defRPr/>
            </a:pPr>
            <a:r>
              <a:rPr lang="ru-RU"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a:ln w="1905"/>
              <a:solidFill>
                <a:schemeClr val="tx1"/>
              </a:solidFill>
              <a:effectLst>
                <a:innerShdw blurRad="69850" dist="43180" dir="5400000">
                  <a:srgbClr val="000000">
                    <a:alpha val="65000"/>
                  </a:srgbClr>
                </a:innerShdw>
              </a:effectLst>
            </a:endParaRPr>
          </a:p>
        </p:txBody>
      </p:sp>
      <p:sp>
        <p:nvSpPr>
          <p:cNvPr id="21507" name="Content Placeholder 1"/>
          <p:cNvSpPr>
            <a:spLocks noGrp="1"/>
          </p:cNvSpPr>
          <p:nvPr>
            <p:ph idx="1"/>
          </p:nvPr>
        </p:nvSpPr>
        <p:spPr>
          <a:xfrm>
            <a:off x="250825" y="1214438"/>
            <a:ext cx="8642350" cy="5286375"/>
          </a:xfrm>
        </p:spPr>
        <p:txBody>
          <a:bodyPr/>
          <a:lstStyle/>
          <a:p>
            <a:pPr marL="0" indent="0">
              <a:buClr>
                <a:srgbClr val="94C600"/>
              </a:buClr>
              <a:buFont typeface="Symbol" pitchFamily="18" charset="2"/>
              <a:buNone/>
            </a:pPr>
            <a:r>
              <a:rPr lang="bg-BG" sz="2000" b="1" smtClean="0">
                <a:solidFill>
                  <a:srgbClr val="000000"/>
                </a:solidFill>
              </a:rPr>
              <a:t>Финансови условия:</a:t>
            </a:r>
          </a:p>
          <a:p>
            <a:pPr marL="0" indent="0" algn="just">
              <a:buClr>
                <a:srgbClr val="94C600"/>
              </a:buClr>
              <a:buFont typeface="Symbol" pitchFamily="18" charset="2"/>
              <a:buNone/>
            </a:pPr>
            <a:r>
              <a:rPr lang="bg-BG" sz="1400" b="1" smtClean="0">
                <a:solidFill>
                  <a:srgbClr val="000000"/>
                </a:solidFill>
              </a:rPr>
              <a:t>6.1</a:t>
            </a:r>
            <a:r>
              <a:rPr lang="bg-BG" sz="1400" smtClean="0">
                <a:solidFill>
                  <a:srgbClr val="000000"/>
                </a:solidFill>
              </a:rPr>
              <a:t> </a:t>
            </a:r>
          </a:p>
          <a:p>
            <a:pPr marL="0" indent="0" algn="just">
              <a:buClr>
                <a:srgbClr val="94C600"/>
              </a:buClr>
              <a:buFont typeface="Symbol" pitchFamily="18" charset="2"/>
              <a:buNone/>
            </a:pPr>
            <a:r>
              <a:rPr lang="bg-BG" sz="1400" smtClean="0">
                <a:solidFill>
                  <a:srgbClr val="000000"/>
                </a:solidFill>
              </a:rPr>
              <a:t>Общ размер на помощта  25</a:t>
            </a:r>
            <a:r>
              <a:rPr lang="en-US" sz="1400" smtClean="0">
                <a:solidFill>
                  <a:srgbClr val="000000"/>
                </a:solidFill>
              </a:rPr>
              <a:t> </a:t>
            </a:r>
            <a:r>
              <a:rPr lang="bg-BG" sz="1400" smtClean="0">
                <a:solidFill>
                  <a:srgbClr val="000000"/>
                </a:solidFill>
              </a:rPr>
              <a:t>000 евро на бенефициент. </a:t>
            </a:r>
            <a:endParaRPr lang="en-US" sz="1400" smtClean="0">
              <a:solidFill>
                <a:srgbClr val="000000"/>
              </a:solidFill>
            </a:endParaRPr>
          </a:p>
          <a:p>
            <a:pPr marL="0" indent="0" algn="just">
              <a:buClr>
                <a:srgbClr val="94C600"/>
              </a:buClr>
              <a:buFont typeface="Symbol" pitchFamily="18" charset="2"/>
              <a:buNone/>
            </a:pPr>
            <a:r>
              <a:rPr lang="bg-BG" sz="1400" smtClean="0">
                <a:solidFill>
                  <a:srgbClr val="000000"/>
                </a:solidFill>
              </a:rPr>
              <a:t>Първо плащане - до 12 500 евро след одобрение на молбата за подкрепа;</a:t>
            </a:r>
            <a:endParaRPr lang="en-US" sz="1400" smtClean="0">
              <a:solidFill>
                <a:srgbClr val="000000"/>
              </a:solidFill>
            </a:endParaRPr>
          </a:p>
          <a:p>
            <a:pPr marL="0" indent="0" algn="just">
              <a:buClr>
                <a:srgbClr val="94C600"/>
              </a:buClr>
              <a:buFont typeface="Symbol" pitchFamily="18" charset="2"/>
              <a:buNone/>
            </a:pPr>
            <a:r>
              <a:rPr lang="bg-BG" sz="1400" smtClean="0">
                <a:solidFill>
                  <a:srgbClr val="000000"/>
                </a:solidFill>
              </a:rPr>
              <a:t>Второ плащане – изплаща се до 12 500 евро само при коректно изпълнение на заложение в БП дейности; </a:t>
            </a:r>
            <a:endParaRPr lang="en-US" sz="1400" smtClean="0">
              <a:solidFill>
                <a:srgbClr val="000000"/>
              </a:solidFill>
            </a:endParaRPr>
          </a:p>
          <a:p>
            <a:pPr marL="0" indent="0" algn="just">
              <a:buClr>
                <a:srgbClr val="94C600"/>
              </a:buClr>
              <a:buFont typeface="Symbol" pitchFamily="18" charset="2"/>
              <a:buNone/>
            </a:pPr>
            <a:r>
              <a:rPr lang="bg-BG" sz="1400" b="1" smtClean="0">
                <a:solidFill>
                  <a:srgbClr val="000000"/>
                </a:solidFill>
              </a:rPr>
              <a:t>6.2</a:t>
            </a:r>
            <a:r>
              <a:rPr lang="bg-BG" sz="1400" smtClean="0">
                <a:solidFill>
                  <a:srgbClr val="000000"/>
                </a:solidFill>
              </a:rPr>
              <a:t> </a:t>
            </a:r>
          </a:p>
          <a:p>
            <a:pPr marL="0" indent="0" algn="just">
              <a:buClr>
                <a:srgbClr val="94C600"/>
              </a:buClr>
              <a:buFont typeface="Symbol" pitchFamily="18" charset="2"/>
              <a:buNone/>
            </a:pPr>
            <a:r>
              <a:rPr lang="bg-BG" sz="1400" smtClean="0">
                <a:solidFill>
                  <a:srgbClr val="000000"/>
                </a:solidFill>
              </a:rPr>
              <a:t>Фиксирано плащане, което не надвишава 20 000 евро. </a:t>
            </a:r>
          </a:p>
          <a:p>
            <a:pPr marL="0" indent="0" algn="just">
              <a:buClr>
                <a:srgbClr val="94C600"/>
              </a:buClr>
              <a:buFont typeface="Symbol" pitchFamily="18" charset="2"/>
              <a:buNone/>
            </a:pPr>
            <a:r>
              <a:rPr lang="bg-BG" sz="1400" smtClean="0">
                <a:solidFill>
                  <a:srgbClr val="000000"/>
                </a:solidFill>
              </a:rPr>
              <a:t>Авансово плащане при сключване на договор;</a:t>
            </a:r>
          </a:p>
          <a:p>
            <a:pPr marL="0" indent="0" algn="just">
              <a:buClr>
                <a:srgbClr val="94C600"/>
              </a:buClr>
              <a:buFont typeface="Symbol" pitchFamily="18" charset="2"/>
              <a:buNone/>
            </a:pPr>
            <a:r>
              <a:rPr lang="bg-BG" sz="1400" smtClean="0">
                <a:solidFill>
                  <a:srgbClr val="000000"/>
                </a:solidFill>
              </a:rPr>
              <a:t>Второ плащане в година по избор на кандидата при изпълнение на условията, заложени в договора;</a:t>
            </a:r>
          </a:p>
          <a:p>
            <a:pPr marL="0" indent="0" algn="just">
              <a:buClr>
                <a:srgbClr val="94C600"/>
              </a:buClr>
              <a:buFont typeface="Symbol" pitchFamily="18" charset="2"/>
              <a:buNone/>
            </a:pPr>
            <a:r>
              <a:rPr lang="bg-BG" sz="1400" b="1" smtClean="0">
                <a:solidFill>
                  <a:srgbClr val="000000"/>
                </a:solidFill>
              </a:rPr>
              <a:t>6.4 </a:t>
            </a:r>
          </a:p>
          <a:p>
            <a:pPr marL="0" indent="0" algn="just">
              <a:buClr>
                <a:srgbClr val="94C600"/>
              </a:buClr>
              <a:buFont typeface="Symbol" pitchFamily="18" charset="2"/>
              <a:buNone/>
            </a:pPr>
            <a:r>
              <a:rPr lang="bg-BG" sz="1400" smtClean="0">
                <a:solidFill>
                  <a:srgbClr val="000000"/>
                </a:solidFill>
              </a:rPr>
              <a:t>Минимална стойност на допустимите разходи – 10 000 евро;</a:t>
            </a:r>
          </a:p>
          <a:p>
            <a:pPr marL="0" indent="0" algn="just">
              <a:buClr>
                <a:srgbClr val="94C600"/>
              </a:buClr>
              <a:buFont typeface="Symbol" pitchFamily="18" charset="2"/>
              <a:buNone/>
            </a:pPr>
            <a:r>
              <a:rPr lang="bg-BG" sz="1400" smtClean="0">
                <a:solidFill>
                  <a:srgbClr val="000000"/>
                </a:solidFill>
              </a:rPr>
              <a:t>Максималната стойност на разходите по проекта – 300 000 евро. </a:t>
            </a:r>
          </a:p>
          <a:p>
            <a:pPr marL="0" indent="0" algn="just">
              <a:buClr>
                <a:srgbClr val="94C600"/>
              </a:buClr>
              <a:buFont typeface="Symbol" pitchFamily="18" charset="2"/>
              <a:buNone/>
            </a:pPr>
            <a:r>
              <a:rPr lang="bg-BG" sz="1400" smtClean="0">
                <a:solidFill>
                  <a:srgbClr val="000000"/>
                </a:solidFill>
              </a:rPr>
              <a:t>Интензитета на помощта е в размер на 75 % от одобрените разходи но не повече от 200 000 евро.</a:t>
            </a:r>
            <a:endParaRPr lang="bg-BG" sz="1400" b="1" smtClean="0">
              <a:solidFill>
                <a:srgbClr val="000000"/>
              </a:solidFill>
            </a:endParaRPr>
          </a:p>
          <a:p>
            <a:pPr marL="0" indent="0">
              <a:buClr>
                <a:srgbClr val="94C600"/>
              </a:buClr>
              <a:buFont typeface="Symbol" pitchFamily="18" charset="2"/>
              <a:buNone/>
            </a:pPr>
            <a:r>
              <a:rPr lang="bg-BG" sz="2000" b="1" smtClean="0">
                <a:solidFill>
                  <a:srgbClr val="000000"/>
                </a:solidFill>
              </a:rPr>
              <a:t>Очакван резултат:</a:t>
            </a:r>
          </a:p>
          <a:p>
            <a:pPr marL="0" indent="0" algn="just">
              <a:buClr>
                <a:srgbClr val="94C600"/>
              </a:buClr>
              <a:buFont typeface="Symbol" pitchFamily="18" charset="2"/>
              <a:buNone/>
            </a:pPr>
            <a:r>
              <a:rPr lang="bg-BG" sz="1400" smtClean="0">
                <a:solidFill>
                  <a:srgbClr val="000000"/>
                </a:solidFill>
              </a:rPr>
              <a:t>Да се подпомогне създаването на стопанства на млади фермери посредством подмярка 6.1. </a:t>
            </a:r>
          </a:p>
          <a:p>
            <a:pPr marL="0" indent="0" algn="just">
              <a:buClr>
                <a:srgbClr val="94C600"/>
              </a:buClr>
              <a:buFont typeface="Symbol" pitchFamily="18" charset="2"/>
              <a:buNone/>
            </a:pPr>
            <a:r>
              <a:rPr lang="bg-BG" sz="1400" smtClean="0">
                <a:solidFill>
                  <a:srgbClr val="000000"/>
                </a:solidFill>
              </a:rPr>
              <a:t>Да бъдат подпомогнати </a:t>
            </a:r>
            <a:r>
              <a:rPr lang="en-US" sz="1400" smtClean="0">
                <a:solidFill>
                  <a:srgbClr val="000000"/>
                </a:solidFill>
              </a:rPr>
              <a:t>500</a:t>
            </a:r>
            <a:r>
              <a:rPr lang="bg-BG" sz="1400" smtClean="0">
                <a:solidFill>
                  <a:srgbClr val="000000"/>
                </a:solidFill>
              </a:rPr>
              <a:t> ЗП или предприятия за инвестиции в неземеделски дейности в резултат на което да се създадат </a:t>
            </a:r>
            <a:r>
              <a:rPr lang="en-US" sz="1400" smtClean="0">
                <a:solidFill>
                  <a:srgbClr val="000000"/>
                </a:solidFill>
              </a:rPr>
              <a:t>750 </a:t>
            </a:r>
            <a:r>
              <a:rPr lang="bg-BG" sz="1400" smtClean="0">
                <a:solidFill>
                  <a:srgbClr val="000000"/>
                </a:solidFill>
              </a:rPr>
              <a:t>нови работни места.</a:t>
            </a:r>
          </a:p>
          <a:p>
            <a:pPr marL="0" indent="0" algn="just">
              <a:buClr>
                <a:srgbClr val="94C600"/>
              </a:buClr>
              <a:buFont typeface="Symbol" pitchFamily="18" charset="2"/>
              <a:buNone/>
            </a:pPr>
            <a:r>
              <a:rPr lang="bg-BG" sz="1400" smtClean="0">
                <a:solidFill>
                  <a:srgbClr val="000000"/>
                </a:solidFill>
              </a:rPr>
              <a:t>Да се насърчи предприемачеството чрез предоставяне на стартова помощ за неземеделски дейности на 1400 бенефициента</a:t>
            </a:r>
            <a:endParaRPr lang="bg-BG" sz="1400" smtClean="0">
              <a:solidFill>
                <a:srgbClr val="FF0000"/>
              </a:solidFill>
            </a:endParaRPr>
          </a:p>
          <a:p>
            <a:pPr marL="0" indent="0" algn="just">
              <a:buFont typeface="Symbol" pitchFamily="18" charset="2"/>
              <a:buNone/>
            </a:pPr>
            <a:endParaRPr lang="bg-BG" sz="1600" b="1"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Content Placeholder 1"/>
          <p:cNvSpPr>
            <a:spLocks noGrp="1"/>
          </p:cNvSpPr>
          <p:nvPr>
            <p:ph idx="1"/>
          </p:nvPr>
        </p:nvSpPr>
        <p:spPr>
          <a:xfrm>
            <a:off x="539750" y="2349500"/>
            <a:ext cx="8064500" cy="3776663"/>
          </a:xfrm>
        </p:spPr>
        <p:txBody>
          <a:bodyPr/>
          <a:lstStyle/>
          <a:p>
            <a:pPr marL="342900" indent="-342900" algn="ctr">
              <a:lnSpc>
                <a:spcPct val="80000"/>
              </a:lnSpc>
              <a:buClr>
                <a:srgbClr val="003366"/>
              </a:buClr>
              <a:buSzPct val="75000"/>
              <a:buFont typeface="Symbol" pitchFamily="18" charset="2"/>
              <a:buNone/>
            </a:pPr>
            <a:endParaRPr lang="bg-BG" altLang="bg-BG" sz="1800" b="1" i="1" u="sng" smtClean="0">
              <a:solidFill>
                <a:srgbClr val="003366"/>
              </a:solidFill>
              <a:latin typeface="Arial" charset="0"/>
              <a:cs typeface="Arial" charset="0"/>
            </a:endParaRPr>
          </a:p>
          <a:p>
            <a:pPr marL="342900" indent="-342900" algn="ctr">
              <a:lnSpc>
                <a:spcPct val="80000"/>
              </a:lnSpc>
              <a:buClr>
                <a:srgbClr val="003366"/>
              </a:buClr>
              <a:buSzPct val="75000"/>
              <a:buFont typeface="Symbol" pitchFamily="18" charset="2"/>
              <a:buNone/>
            </a:pPr>
            <a:r>
              <a:rPr lang="bg-BG" altLang="bg-BG" sz="1800" b="1" u="sng" smtClean="0">
                <a:solidFill>
                  <a:srgbClr val="003366"/>
                </a:solidFill>
                <a:latin typeface="Arial" charset="0"/>
                <a:cs typeface="Arial" charset="0"/>
              </a:rPr>
              <a:t>Подмярка 2.2 „Създаване на консултантски услуги”</a:t>
            </a:r>
          </a:p>
          <a:p>
            <a:pPr marL="342900" indent="-342900">
              <a:lnSpc>
                <a:spcPct val="80000"/>
              </a:lnSpc>
              <a:buClr>
                <a:srgbClr val="003366"/>
              </a:buClr>
              <a:buSzPct val="75000"/>
              <a:buFont typeface="Symbol" pitchFamily="18" charset="2"/>
              <a:buNone/>
            </a:pPr>
            <a:r>
              <a:rPr lang="bg-BG" altLang="bg-BG" sz="1800" smtClean="0">
                <a:solidFill>
                  <a:srgbClr val="003366"/>
                </a:solidFill>
                <a:latin typeface="Arial" charset="0"/>
                <a:cs typeface="Arial" charset="0"/>
              </a:rPr>
              <a:t>	</a:t>
            </a:r>
          </a:p>
          <a:p>
            <a:pPr marL="342900" indent="-342900" algn="just">
              <a:lnSpc>
                <a:spcPct val="80000"/>
              </a:lnSpc>
              <a:buClr>
                <a:srgbClr val="003366"/>
              </a:buClr>
              <a:buSzPct val="75000"/>
              <a:buFont typeface="Symbol" pitchFamily="18" charset="2"/>
              <a:buNone/>
            </a:pPr>
            <a:r>
              <a:rPr lang="bg-BG" altLang="bg-BG" sz="1800" smtClean="0">
                <a:solidFill>
                  <a:srgbClr val="003366"/>
                </a:solidFill>
                <a:latin typeface="Arial" charset="0"/>
                <a:cs typeface="Arial" charset="0"/>
              </a:rPr>
              <a:t>	По тази подмярка ще се подпомогне и улесни достъпа на малките земеделски стопанства (особено в планинските, полупланински и погранични територии) до съветнически услуги.</a:t>
            </a:r>
            <a:endParaRPr lang="bg-BG" altLang="bg-BG" smtClean="0"/>
          </a:p>
        </p:txBody>
      </p:sp>
      <p:sp>
        <p:nvSpPr>
          <p:cNvPr id="93186" name="Title 2"/>
          <p:cNvSpPr>
            <a:spLocks noGrp="1"/>
          </p:cNvSpPr>
          <p:nvPr>
            <p:ph type="title"/>
          </p:nvPr>
        </p:nvSpPr>
        <p:spPr/>
        <p:txBody>
          <a:bodyPr/>
          <a:lstStyle/>
          <a:p>
            <a:r>
              <a:rPr lang="bg-BG" altLang="en-US" sz="2400" smtClean="0">
                <a:solidFill>
                  <a:srgbClr val="003366"/>
                </a:solidFill>
                <a:latin typeface="Arial" charset="0"/>
                <a:cs typeface="Arial" charset="0"/>
              </a:rPr>
              <a:t>Мярка 2. Консултантски услуги, услуги по управление и услуги по заместване в стопанство</a:t>
            </a:r>
            <a:endParaRPr lang="bg-BG" altLang="bg-BG" sz="2400" smtClean="0">
              <a:solidFill>
                <a:srgbClr val="003366"/>
              </a:solidFill>
              <a:latin typeface="Arial" charset="0"/>
              <a:cs typeface="Arial" charset="0"/>
            </a:endParaRPr>
          </a:p>
        </p:txBody>
      </p:sp>
      <p:sp>
        <p:nvSpPr>
          <p:cNvPr id="93187" name="Footer Placeholder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altLang="bg-BG" smtClean="0">
                <a:cs typeface="Arial" charset="0"/>
              </a:rPr>
              <a:t>Дирекция „Развитие на селските райони“ Министерство на земеделието и храните</a:t>
            </a:r>
            <a:endParaRPr lang="bg-BG" altLang="bg-BG" smtClean="0">
              <a:cs typeface="Arial"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Content Placeholder 1"/>
          <p:cNvSpPr>
            <a:spLocks noGrp="1"/>
          </p:cNvSpPr>
          <p:nvPr>
            <p:ph idx="1"/>
          </p:nvPr>
        </p:nvSpPr>
        <p:spPr>
          <a:xfrm>
            <a:off x="250825" y="1773238"/>
            <a:ext cx="8642350" cy="4352925"/>
          </a:xfrm>
        </p:spPr>
        <p:txBody>
          <a:bodyPr/>
          <a:lstStyle/>
          <a:p>
            <a:pPr marL="742950" lvl="1" indent="-285750" algn="ctr">
              <a:lnSpc>
                <a:spcPct val="80000"/>
              </a:lnSpc>
              <a:buClr>
                <a:srgbClr val="003366"/>
              </a:buClr>
              <a:buSzPct val="75000"/>
              <a:buFont typeface="Symbol" pitchFamily="18" charset="2"/>
              <a:buNone/>
            </a:pPr>
            <a:r>
              <a:rPr lang="bg-BG" altLang="en-US" sz="1800" b="1" i="1" u="sng" smtClean="0">
                <a:solidFill>
                  <a:srgbClr val="003366"/>
                </a:solidFill>
                <a:latin typeface="Arial" charset="0"/>
                <a:cs typeface="Arial" charset="0"/>
              </a:rPr>
              <a:t>Подмярка 4.1 „Инвестиции в земеделски стопанства”</a:t>
            </a:r>
          </a:p>
          <a:p>
            <a:pPr marL="742950" lvl="1" indent="-285750">
              <a:lnSpc>
                <a:spcPct val="80000"/>
              </a:lnSpc>
              <a:buClr>
                <a:srgbClr val="003366"/>
              </a:buClr>
              <a:buSzPct val="75000"/>
              <a:buFont typeface="Symbol" pitchFamily="18" charset="2"/>
              <a:buNone/>
            </a:pPr>
            <a:endParaRPr lang="bg-BG" altLang="ja-JP" sz="1800" smtClean="0">
              <a:solidFill>
                <a:srgbClr val="003366"/>
              </a:solidFill>
              <a:latin typeface="Arial" charset="0"/>
              <a:cs typeface="Arial" charset="0"/>
            </a:endParaRPr>
          </a:p>
          <a:p>
            <a:pPr marL="742950" lvl="1" indent="-285750">
              <a:lnSpc>
                <a:spcPct val="80000"/>
              </a:lnSpc>
              <a:buClr>
                <a:srgbClr val="003366"/>
              </a:buClr>
              <a:buSzPct val="75000"/>
              <a:buFont typeface="Symbol" pitchFamily="18" charset="2"/>
              <a:buNone/>
            </a:pPr>
            <a:r>
              <a:rPr lang="en-US" altLang="ja-JP" sz="1800" smtClean="0">
                <a:solidFill>
                  <a:srgbClr val="003366"/>
                </a:solidFill>
                <a:latin typeface="Arial" charset="0"/>
                <a:cs typeface="Arial" charset="0"/>
              </a:rPr>
              <a:t>	</a:t>
            </a:r>
            <a:r>
              <a:rPr lang="bg-BG" altLang="ja-JP" sz="1800" b="1" smtClean="0">
                <a:solidFill>
                  <a:srgbClr val="003366"/>
                </a:solidFill>
                <a:latin typeface="Arial" charset="0"/>
                <a:cs typeface="Arial" charset="0"/>
              </a:rPr>
              <a:t>Цел</a:t>
            </a:r>
          </a:p>
          <a:p>
            <a:pPr marL="742950" lvl="1" indent="-285750" algn="just">
              <a:lnSpc>
                <a:spcPct val="80000"/>
              </a:lnSpc>
              <a:buClr>
                <a:srgbClr val="003366"/>
              </a:buClr>
              <a:buSzPct val="75000"/>
              <a:buFont typeface="Symbol" pitchFamily="18" charset="2"/>
              <a:buNone/>
            </a:pPr>
            <a:r>
              <a:rPr lang="bg-BG" altLang="ja-JP" sz="1800" smtClean="0">
                <a:solidFill>
                  <a:srgbClr val="003366"/>
                </a:solidFill>
                <a:latin typeface="Arial" charset="0"/>
                <a:cs typeface="Arial" charset="0"/>
              </a:rPr>
              <a:t>	</a:t>
            </a:r>
            <a:r>
              <a:rPr lang="bg-BG" altLang="ja-JP" sz="1800" smtClean="0">
                <a:solidFill>
                  <a:srgbClr val="003366"/>
                </a:solidFill>
                <a:latin typeface="Arial" charset="0"/>
                <a:cs typeface="HGP明朝E"/>
              </a:rPr>
              <a:t>По тази подмярка се подпомагат материални и нематериални дълготрайни инвестиции, които водят до подобряване на икономическата устойчивост и резултати на стопанството. </a:t>
            </a:r>
          </a:p>
          <a:p>
            <a:pPr marL="742950" lvl="1" indent="-285750">
              <a:lnSpc>
                <a:spcPct val="80000"/>
              </a:lnSpc>
              <a:buClr>
                <a:srgbClr val="003366"/>
              </a:buClr>
              <a:buSzPct val="75000"/>
              <a:buFont typeface="Symbol" pitchFamily="18" charset="2"/>
              <a:buNone/>
            </a:pPr>
            <a:endParaRPr lang="bg-BG" altLang="ja-JP" sz="1800" smtClean="0">
              <a:solidFill>
                <a:srgbClr val="003366"/>
              </a:solidFill>
              <a:latin typeface="Arial" charset="0"/>
              <a:cs typeface="HGP明朝E"/>
            </a:endParaRPr>
          </a:p>
          <a:p>
            <a:pPr marL="742950" lvl="1" indent="-285750">
              <a:lnSpc>
                <a:spcPct val="80000"/>
              </a:lnSpc>
              <a:buClr>
                <a:srgbClr val="003366"/>
              </a:buClr>
              <a:buSzPct val="75000"/>
              <a:buFont typeface="Symbol" pitchFamily="18" charset="2"/>
              <a:buNone/>
            </a:pPr>
            <a:r>
              <a:rPr lang="en-US" altLang="ja-JP" sz="1800" smtClean="0">
                <a:solidFill>
                  <a:srgbClr val="003366"/>
                </a:solidFill>
                <a:latin typeface="Arial" charset="0"/>
                <a:cs typeface="HGP明朝E"/>
              </a:rPr>
              <a:t>	</a:t>
            </a:r>
            <a:r>
              <a:rPr lang="bg-BG" altLang="ja-JP" sz="1800" b="1" smtClean="0">
                <a:solidFill>
                  <a:srgbClr val="003366"/>
                </a:solidFill>
                <a:latin typeface="Arial" charset="0"/>
                <a:cs typeface="HGP明朝E"/>
              </a:rPr>
              <a:t>Бенефициенти</a:t>
            </a:r>
          </a:p>
          <a:p>
            <a:pPr marL="742950" lvl="1" indent="-285750">
              <a:lnSpc>
                <a:spcPct val="80000"/>
              </a:lnSpc>
              <a:buClr>
                <a:srgbClr val="003366"/>
              </a:buClr>
              <a:buSzPct val="75000"/>
              <a:buFont typeface="Symbol" pitchFamily="18" charset="2"/>
              <a:buNone/>
            </a:pPr>
            <a:r>
              <a:rPr lang="bg-BG" altLang="ja-JP" sz="1800" smtClean="0">
                <a:solidFill>
                  <a:srgbClr val="003366"/>
                </a:solidFill>
                <a:latin typeface="Arial" charset="0"/>
                <a:cs typeface="HGP明朝E"/>
              </a:rPr>
              <a:t>	Земеделски производители, които отговарят на дефиницията за малки стопанства</a:t>
            </a:r>
          </a:p>
          <a:p>
            <a:pPr marL="742950" lvl="1" indent="-285750">
              <a:lnSpc>
                <a:spcPct val="80000"/>
              </a:lnSpc>
              <a:buClr>
                <a:srgbClr val="003366"/>
              </a:buClr>
              <a:buSzPct val="75000"/>
              <a:buFont typeface="Symbol" pitchFamily="18" charset="2"/>
              <a:buNone/>
            </a:pPr>
            <a:endParaRPr lang="bg-BG" altLang="ja-JP" sz="1800" smtClean="0">
              <a:solidFill>
                <a:srgbClr val="003366"/>
              </a:solidFill>
              <a:latin typeface="Arial" charset="0"/>
              <a:cs typeface="HGP明朝E"/>
            </a:endParaRPr>
          </a:p>
          <a:p>
            <a:pPr marL="742950" lvl="1" indent="-285750">
              <a:lnSpc>
                <a:spcPct val="80000"/>
              </a:lnSpc>
              <a:buClr>
                <a:srgbClr val="003366"/>
              </a:buClr>
              <a:buSzPct val="75000"/>
              <a:buFont typeface="Symbol" pitchFamily="18" charset="2"/>
              <a:buNone/>
            </a:pPr>
            <a:r>
              <a:rPr lang="en-US" altLang="ja-JP" sz="1800" smtClean="0">
                <a:solidFill>
                  <a:srgbClr val="003366"/>
                </a:solidFill>
                <a:latin typeface="Arial" charset="0"/>
                <a:cs typeface="HGP明朝E"/>
              </a:rPr>
              <a:t>	</a:t>
            </a:r>
            <a:r>
              <a:rPr lang="bg-BG" altLang="ja-JP" sz="1800" b="1" smtClean="0">
                <a:solidFill>
                  <a:srgbClr val="003366"/>
                </a:solidFill>
                <a:latin typeface="Arial" charset="0"/>
                <a:cs typeface="HGP明朝E"/>
              </a:rPr>
              <a:t>Допустими разходи</a:t>
            </a:r>
          </a:p>
          <a:p>
            <a:pPr marL="742950" lvl="1" indent="-285750" algn="just">
              <a:lnSpc>
                <a:spcPct val="80000"/>
              </a:lnSpc>
              <a:buClr>
                <a:srgbClr val="003366"/>
              </a:buClr>
              <a:buSzPct val="75000"/>
              <a:buFont typeface="Symbol" pitchFamily="18" charset="2"/>
              <a:buNone/>
            </a:pPr>
            <a:r>
              <a:rPr lang="bg-BG" altLang="ja-JP" sz="1800" smtClean="0">
                <a:solidFill>
                  <a:srgbClr val="003366"/>
                </a:solidFill>
                <a:latin typeface="Arial" charset="0"/>
                <a:cs typeface="HGP明朝E"/>
              </a:rPr>
              <a:t>	Инвестиции в материални и нематериални дълготрайни активи, които водят до подобряване на икономическата устойчивост и резултати на стопанството в т.ч. реконструкция и модернизация на сгради; закупуване на оборудване, машини и съоръжения; създаване на трайни насаждения; достигане на нововъведени стандарти и др. </a:t>
            </a:r>
          </a:p>
          <a:p>
            <a:pPr marL="742950" lvl="1" indent="-285750">
              <a:lnSpc>
                <a:spcPct val="80000"/>
              </a:lnSpc>
              <a:buClr>
                <a:srgbClr val="003366"/>
              </a:buClr>
              <a:buSzPct val="75000"/>
              <a:buFont typeface="Symbol" pitchFamily="18" charset="2"/>
              <a:buNone/>
            </a:pPr>
            <a:endParaRPr lang="bg-BG" altLang="ja-JP" sz="1800" smtClean="0">
              <a:solidFill>
                <a:srgbClr val="003366"/>
              </a:solidFill>
              <a:latin typeface="Arial" charset="0"/>
              <a:cs typeface="HGP明朝E"/>
            </a:endParaRPr>
          </a:p>
        </p:txBody>
      </p:sp>
      <p:sp>
        <p:nvSpPr>
          <p:cNvPr id="95234" name="Title 2"/>
          <p:cNvSpPr>
            <a:spLocks noGrp="1"/>
          </p:cNvSpPr>
          <p:nvPr>
            <p:ph type="title"/>
          </p:nvPr>
        </p:nvSpPr>
        <p:spPr>
          <a:xfrm>
            <a:off x="468313" y="333375"/>
            <a:ext cx="8229600" cy="1074738"/>
          </a:xfrm>
        </p:spPr>
        <p:txBody>
          <a:bodyPr/>
          <a:lstStyle/>
          <a:p>
            <a:r>
              <a:rPr lang="bg-BG" altLang="en-US" sz="2400" smtClean="0">
                <a:solidFill>
                  <a:srgbClr val="003366"/>
                </a:solidFill>
                <a:latin typeface="Arial" charset="0"/>
                <a:cs typeface="Arial" charset="0"/>
              </a:rPr>
              <a:t>Мярка 4. Инвестиции във материални активи</a:t>
            </a:r>
            <a:r>
              <a:rPr lang="bg-BG" altLang="en-US" sz="2000" smtClean="0">
                <a:solidFill>
                  <a:srgbClr val="003366"/>
                </a:solidFill>
                <a:latin typeface="Arial" charset="0"/>
                <a:cs typeface="Arial" charset="0"/>
              </a:rPr>
              <a:t> </a:t>
            </a:r>
            <a:endParaRPr lang="bg-BG" altLang="bg-BG" smtClean="0"/>
          </a:p>
        </p:txBody>
      </p:sp>
      <p:sp>
        <p:nvSpPr>
          <p:cNvPr id="95235" name="Footer Placeholder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altLang="bg-BG" smtClean="0">
                <a:cs typeface="Arial" charset="0"/>
              </a:rPr>
              <a:t>Дирекция „Развитие на селските райони“ Министерство на земеделието и храните</a:t>
            </a:r>
            <a:endParaRPr lang="bg-BG" altLang="bg-BG" smtClean="0">
              <a:cs typeface="Arial"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Content Placeholder 1"/>
          <p:cNvSpPr>
            <a:spLocks noGrp="1"/>
          </p:cNvSpPr>
          <p:nvPr>
            <p:ph idx="1"/>
          </p:nvPr>
        </p:nvSpPr>
        <p:spPr>
          <a:xfrm>
            <a:off x="323850" y="1196975"/>
            <a:ext cx="8424863" cy="4497388"/>
          </a:xfrm>
        </p:spPr>
        <p:txBody>
          <a:bodyPr/>
          <a:lstStyle/>
          <a:p>
            <a:pPr marL="342900" indent="-342900" algn="ctr">
              <a:lnSpc>
                <a:spcPct val="80000"/>
              </a:lnSpc>
              <a:buClr>
                <a:srgbClr val="003366"/>
              </a:buClr>
              <a:buSzPct val="75000"/>
              <a:buFont typeface="Symbol" pitchFamily="18" charset="2"/>
              <a:buNone/>
            </a:pPr>
            <a:r>
              <a:rPr lang="bg-BG" altLang="bg-BG" sz="1800" b="1" i="1" u="sng" smtClean="0">
                <a:solidFill>
                  <a:srgbClr val="003366"/>
                </a:solidFill>
                <a:latin typeface="Arial" charset="0"/>
                <a:cs typeface="Arial" charset="0"/>
              </a:rPr>
              <a:t>Подмярка 4.2. „Инвестиции в преработващия сектор/маркетинга/развитието</a:t>
            </a:r>
            <a:r>
              <a:rPr lang="bg-BG" altLang="bg-BG" sz="1800" smtClean="0">
                <a:solidFill>
                  <a:srgbClr val="003366"/>
                </a:solidFill>
                <a:latin typeface="Arial" charset="0"/>
                <a:cs typeface="Arial" charset="0"/>
              </a:rPr>
              <a:t>”</a:t>
            </a:r>
          </a:p>
          <a:p>
            <a:pPr marL="342900" indent="-342900" algn="ctr">
              <a:lnSpc>
                <a:spcPct val="80000"/>
              </a:lnSpc>
              <a:buClr>
                <a:srgbClr val="003366"/>
              </a:buClr>
              <a:buSzPct val="75000"/>
              <a:buFont typeface="Symbol" pitchFamily="18" charset="2"/>
              <a:buNone/>
            </a:pPr>
            <a:r>
              <a:rPr lang="bg-BG" altLang="ja-JP" sz="1800" smtClean="0">
                <a:solidFill>
                  <a:srgbClr val="003366"/>
                </a:solidFill>
                <a:latin typeface="Arial" charset="0"/>
                <a:cs typeface="Arial" charset="0"/>
              </a:rPr>
              <a:t>	</a:t>
            </a:r>
          </a:p>
          <a:p>
            <a:pPr marL="342900" indent="-342900">
              <a:lnSpc>
                <a:spcPct val="80000"/>
              </a:lnSpc>
              <a:buClr>
                <a:srgbClr val="003366"/>
              </a:buClr>
              <a:buSzPct val="75000"/>
              <a:buFont typeface="Symbol" pitchFamily="18" charset="2"/>
              <a:buNone/>
            </a:pPr>
            <a:r>
              <a:rPr lang="en-US" altLang="ja-JP" sz="1800" smtClean="0">
                <a:solidFill>
                  <a:srgbClr val="003366"/>
                </a:solidFill>
                <a:latin typeface="Arial" charset="0"/>
                <a:cs typeface="Arial" charset="0"/>
              </a:rPr>
              <a:t>	</a:t>
            </a:r>
            <a:r>
              <a:rPr lang="bg-BG" altLang="ja-JP" sz="1800" b="1" smtClean="0">
                <a:solidFill>
                  <a:srgbClr val="003366"/>
                </a:solidFill>
                <a:latin typeface="Arial" charset="0"/>
                <a:cs typeface="Arial" charset="0"/>
              </a:rPr>
              <a:t>Цел</a:t>
            </a:r>
          </a:p>
          <a:p>
            <a:pPr marL="342900" indent="-342900" algn="just">
              <a:lnSpc>
                <a:spcPct val="80000"/>
              </a:lnSpc>
              <a:buClr>
                <a:srgbClr val="003366"/>
              </a:buClr>
              <a:buSzPct val="75000"/>
              <a:buFont typeface="Symbol" pitchFamily="18" charset="2"/>
              <a:buNone/>
            </a:pPr>
            <a:r>
              <a:rPr lang="en-US" altLang="ja-JP" sz="1800" smtClean="0">
                <a:solidFill>
                  <a:srgbClr val="003366"/>
                </a:solidFill>
                <a:latin typeface="Arial" charset="0"/>
                <a:cs typeface="Arial" charset="0"/>
              </a:rPr>
              <a:t>	</a:t>
            </a:r>
            <a:r>
              <a:rPr lang="bg-BG" altLang="ja-JP" sz="1800" smtClean="0">
                <a:solidFill>
                  <a:srgbClr val="003366"/>
                </a:solidFill>
                <a:latin typeface="Arial" charset="0"/>
                <a:cs typeface="Arial" charset="0"/>
              </a:rPr>
              <a:t>Повишаване производителността на труда, подобряване на качеството, добавяне на стойност и преработка на земеделска продукция.</a:t>
            </a:r>
          </a:p>
          <a:p>
            <a:pPr marL="342900" indent="-342900">
              <a:lnSpc>
                <a:spcPct val="80000"/>
              </a:lnSpc>
              <a:buClr>
                <a:srgbClr val="003366"/>
              </a:buClr>
              <a:buSzPct val="75000"/>
              <a:buFont typeface="Symbol" pitchFamily="18" charset="2"/>
              <a:buNone/>
            </a:pPr>
            <a:endParaRPr lang="bg-BG" altLang="ja-JP" sz="1800" smtClean="0">
              <a:solidFill>
                <a:srgbClr val="003366"/>
              </a:solidFill>
              <a:latin typeface="Arial" charset="0"/>
              <a:cs typeface="Arial" charset="0"/>
            </a:endParaRPr>
          </a:p>
          <a:p>
            <a:pPr marL="342900" indent="-342900">
              <a:lnSpc>
                <a:spcPct val="80000"/>
              </a:lnSpc>
              <a:buClr>
                <a:srgbClr val="003366"/>
              </a:buClr>
              <a:buSzPct val="75000"/>
              <a:buFont typeface="Symbol" pitchFamily="18" charset="2"/>
              <a:buNone/>
            </a:pPr>
            <a:r>
              <a:rPr lang="en-US" altLang="ja-JP" sz="1800" smtClean="0">
                <a:solidFill>
                  <a:srgbClr val="003366"/>
                </a:solidFill>
                <a:latin typeface="Arial" charset="0"/>
                <a:cs typeface="HGP明朝E"/>
              </a:rPr>
              <a:t>	</a:t>
            </a:r>
            <a:r>
              <a:rPr lang="bg-BG" altLang="ja-JP" sz="1800" b="1" smtClean="0">
                <a:solidFill>
                  <a:srgbClr val="003366"/>
                </a:solidFill>
                <a:latin typeface="Arial" charset="0"/>
                <a:cs typeface="HGP明朝E"/>
              </a:rPr>
              <a:t>Бенефициенти</a:t>
            </a:r>
          </a:p>
          <a:p>
            <a:pPr marL="355600" lvl="1" indent="0" algn="just">
              <a:lnSpc>
                <a:spcPct val="80000"/>
              </a:lnSpc>
              <a:buClr>
                <a:srgbClr val="003366"/>
              </a:buClr>
              <a:buSzPct val="75000"/>
              <a:buFont typeface="Symbol" pitchFamily="18" charset="2"/>
              <a:buNone/>
            </a:pPr>
            <a:r>
              <a:rPr lang="bg-BG" altLang="ja-JP" sz="1800" smtClean="0">
                <a:solidFill>
                  <a:srgbClr val="003366"/>
                </a:solidFill>
                <a:latin typeface="Arial" charset="0"/>
                <a:cs typeface="HGP明朝E"/>
              </a:rPr>
              <a:t>Земеделски производители, които отговарят на дефиницията за малки стопанства</a:t>
            </a:r>
          </a:p>
          <a:p>
            <a:pPr marL="355600" lvl="1" indent="0" algn="just">
              <a:lnSpc>
                <a:spcPct val="80000"/>
              </a:lnSpc>
              <a:buClr>
                <a:srgbClr val="003366"/>
              </a:buClr>
              <a:buSzPct val="75000"/>
              <a:buFont typeface="Symbol" pitchFamily="18" charset="2"/>
              <a:buNone/>
            </a:pPr>
            <a:endParaRPr lang="bg-BG" altLang="ja-JP" sz="1800" smtClean="0">
              <a:solidFill>
                <a:srgbClr val="003366"/>
              </a:solidFill>
              <a:latin typeface="Arial" charset="0"/>
              <a:cs typeface="HGP明朝E"/>
            </a:endParaRPr>
          </a:p>
          <a:p>
            <a:pPr marL="355600" lvl="1" indent="0" algn="just">
              <a:lnSpc>
                <a:spcPct val="80000"/>
              </a:lnSpc>
              <a:buClr>
                <a:srgbClr val="003366"/>
              </a:buClr>
              <a:buSzPct val="75000"/>
              <a:buFont typeface="Symbol" pitchFamily="18" charset="2"/>
              <a:buNone/>
            </a:pPr>
            <a:r>
              <a:rPr lang="bg-BG" altLang="ja-JP" sz="1800" b="1" smtClean="0">
                <a:solidFill>
                  <a:srgbClr val="003366"/>
                </a:solidFill>
                <a:latin typeface="Arial" charset="0"/>
                <a:cs typeface="HGP明朝E"/>
              </a:rPr>
              <a:t>Допустими разходи</a:t>
            </a:r>
          </a:p>
          <a:p>
            <a:pPr marL="355600" lvl="1" indent="0" algn="just">
              <a:lnSpc>
                <a:spcPct val="80000"/>
              </a:lnSpc>
              <a:buClr>
                <a:srgbClr val="003366"/>
              </a:buClr>
              <a:buSzPct val="75000"/>
              <a:buFont typeface="Symbol" pitchFamily="18" charset="2"/>
              <a:buNone/>
            </a:pPr>
            <a:r>
              <a:rPr lang="bg-BG" altLang="ja-JP" sz="1800" smtClean="0">
                <a:solidFill>
                  <a:srgbClr val="003366"/>
                </a:solidFill>
                <a:latin typeface="Arial" charset="0"/>
                <a:cs typeface="HGP明朝E"/>
              </a:rPr>
              <a:t>Инвестиции в материални и нематериални дълготрайни активи свързани с преработка и маркетинг на земеделски продукти  в т.ч. за създаване или модернизация на съществуващи мощности за преработка; създаване и/или модернизация на капацитета на местните мрежи за прибиране, приемане, съхранение, климатизиране, сортиране и пакетиране на земеделска продукция; за опазване на околната среда/климата; за системи за управление на качеството; за преработка на биомаса; за нововъведени стандарти  и др.</a:t>
            </a:r>
          </a:p>
          <a:p>
            <a:pPr marL="355600" lvl="1" indent="0">
              <a:lnSpc>
                <a:spcPct val="80000"/>
              </a:lnSpc>
              <a:buClr>
                <a:srgbClr val="003366"/>
              </a:buClr>
              <a:buSzPct val="75000"/>
              <a:buFont typeface="Symbol" pitchFamily="18" charset="2"/>
              <a:buNone/>
            </a:pPr>
            <a:endParaRPr lang="bg-BG" altLang="ja-JP" sz="1800" smtClean="0">
              <a:solidFill>
                <a:srgbClr val="003366"/>
              </a:solidFill>
              <a:latin typeface="Arial" charset="0"/>
              <a:cs typeface="HGP明朝E"/>
            </a:endParaRPr>
          </a:p>
          <a:p>
            <a:pPr marL="342900" indent="-342900">
              <a:lnSpc>
                <a:spcPct val="80000"/>
              </a:lnSpc>
              <a:buClr>
                <a:srgbClr val="003366"/>
              </a:buClr>
              <a:buSzPct val="75000"/>
              <a:buFont typeface="Symbol" pitchFamily="18" charset="2"/>
              <a:buNone/>
            </a:pPr>
            <a:endParaRPr lang="bg-BG" altLang="ja-JP" sz="1800" smtClean="0">
              <a:solidFill>
                <a:srgbClr val="003366"/>
              </a:solidFill>
              <a:latin typeface="Arial" charset="0"/>
              <a:cs typeface="HGP明朝E"/>
            </a:endParaRPr>
          </a:p>
          <a:p>
            <a:pPr marL="342900" indent="-342900">
              <a:lnSpc>
                <a:spcPct val="80000"/>
              </a:lnSpc>
              <a:buClr>
                <a:srgbClr val="003366"/>
              </a:buClr>
              <a:buSzPct val="75000"/>
              <a:buFont typeface="Symbol" pitchFamily="18" charset="2"/>
              <a:buNone/>
            </a:pPr>
            <a:endParaRPr lang="bg-BG" altLang="ja-JP" sz="1600" smtClean="0">
              <a:solidFill>
                <a:srgbClr val="003366"/>
              </a:solidFill>
              <a:latin typeface="Arial" charset="0"/>
              <a:cs typeface="HGP明朝E"/>
            </a:endParaRPr>
          </a:p>
          <a:p>
            <a:pPr marL="342900" indent="-342900">
              <a:lnSpc>
                <a:spcPct val="80000"/>
              </a:lnSpc>
              <a:buClr>
                <a:srgbClr val="003366"/>
              </a:buClr>
              <a:buSzPct val="75000"/>
              <a:buFont typeface="Symbol" pitchFamily="18" charset="2"/>
              <a:buNone/>
            </a:pPr>
            <a:endParaRPr lang="bg-BG" altLang="ja-JP" sz="1600" smtClean="0">
              <a:solidFill>
                <a:srgbClr val="003366"/>
              </a:solidFill>
              <a:latin typeface="Arial" charset="0"/>
              <a:cs typeface="HGP明朝E"/>
            </a:endParaRPr>
          </a:p>
        </p:txBody>
      </p:sp>
      <p:sp>
        <p:nvSpPr>
          <p:cNvPr id="97282" name="Title 2"/>
          <p:cNvSpPr>
            <a:spLocks noGrp="1"/>
          </p:cNvSpPr>
          <p:nvPr>
            <p:ph type="title"/>
          </p:nvPr>
        </p:nvSpPr>
        <p:spPr>
          <a:xfrm>
            <a:off x="457200" y="338138"/>
            <a:ext cx="8229600" cy="714375"/>
          </a:xfrm>
        </p:spPr>
        <p:txBody>
          <a:bodyPr/>
          <a:lstStyle/>
          <a:p>
            <a:r>
              <a:rPr lang="bg-BG" altLang="en-US" sz="2400" smtClean="0">
                <a:solidFill>
                  <a:srgbClr val="003366"/>
                </a:solidFill>
                <a:latin typeface="Arial" charset="0"/>
                <a:cs typeface="Arial" charset="0"/>
              </a:rPr>
              <a:t>Мярка 4. Инвестиции във материални активи</a:t>
            </a:r>
            <a:endParaRPr lang="bg-BG" altLang="bg-BG" sz="2400" smtClean="0">
              <a:solidFill>
                <a:srgbClr val="003366"/>
              </a:solidFill>
              <a:latin typeface="Arial" charset="0"/>
              <a:cs typeface="Arial" charset="0"/>
            </a:endParaRPr>
          </a:p>
        </p:txBody>
      </p:sp>
      <p:sp>
        <p:nvSpPr>
          <p:cNvPr id="97283" name="Footer Placeholder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altLang="bg-BG" smtClean="0">
                <a:cs typeface="Arial" charset="0"/>
              </a:rPr>
              <a:t>Дирекция „Развитие на селските райони“ Министерство на земеделието и храните</a:t>
            </a:r>
            <a:endParaRPr lang="bg-BG" altLang="bg-BG" smtClean="0">
              <a:cs typeface="Arial"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4"/>
          <p:cNvSpPr>
            <a:spLocks noGrp="1"/>
          </p:cNvSpPr>
          <p:nvPr>
            <p:ph type="title"/>
          </p:nvPr>
        </p:nvSpPr>
        <p:spPr>
          <a:xfrm>
            <a:off x="457200" y="338138"/>
            <a:ext cx="8229600" cy="642937"/>
          </a:xfrm>
        </p:spPr>
        <p:txBody>
          <a:bodyPr/>
          <a:lstStyle/>
          <a:p>
            <a:r>
              <a:rPr lang="bg-BG" altLang="en-US" sz="2400" smtClean="0">
                <a:solidFill>
                  <a:srgbClr val="003366"/>
                </a:solidFill>
                <a:latin typeface="Arial" charset="0"/>
                <a:cs typeface="Arial" charset="0"/>
              </a:rPr>
              <a:t>Мярка 4. Инвестиции във материални активи</a:t>
            </a:r>
            <a:endParaRPr lang="bg-BG" altLang="bg-BG" sz="2400" smtClean="0">
              <a:solidFill>
                <a:srgbClr val="003366"/>
              </a:solidFill>
              <a:latin typeface="Arial" charset="0"/>
              <a:cs typeface="Arial" charset="0"/>
            </a:endParaRPr>
          </a:p>
        </p:txBody>
      </p:sp>
      <p:sp>
        <p:nvSpPr>
          <p:cNvPr id="99330" name="Rectangle 5"/>
          <p:cNvSpPr>
            <a:spLocks noGrp="1"/>
          </p:cNvSpPr>
          <p:nvPr>
            <p:ph type="body" sz="half" idx="1"/>
          </p:nvPr>
        </p:nvSpPr>
        <p:spPr>
          <a:xfrm>
            <a:off x="323850" y="981075"/>
            <a:ext cx="8424863" cy="3671888"/>
          </a:xfrm>
        </p:spPr>
        <p:txBody>
          <a:bodyPr/>
          <a:lstStyle/>
          <a:p>
            <a:pPr algn="ctr">
              <a:buFont typeface="Symbol" pitchFamily="18" charset="2"/>
              <a:buNone/>
            </a:pPr>
            <a:r>
              <a:rPr lang="bg-BG" altLang="bg-BG" sz="2000" b="1" i="1" u="sng" smtClean="0">
                <a:solidFill>
                  <a:srgbClr val="003366"/>
                </a:solidFill>
                <a:latin typeface="Arial" charset="0"/>
                <a:cs typeface="Arial" charset="0"/>
              </a:rPr>
              <a:t>Подмярка 4.4. „Инвестиции в непроизводствени дейности”</a:t>
            </a:r>
          </a:p>
          <a:p>
            <a:pPr>
              <a:lnSpc>
                <a:spcPct val="80000"/>
              </a:lnSpc>
              <a:buClr>
                <a:srgbClr val="003366"/>
              </a:buClr>
              <a:buSzPct val="75000"/>
              <a:buFont typeface="Symbol" pitchFamily="18" charset="2"/>
              <a:buNone/>
            </a:pPr>
            <a:r>
              <a:rPr lang="en-US" altLang="ja-JP" sz="2000" b="1" smtClean="0">
                <a:solidFill>
                  <a:srgbClr val="003366"/>
                </a:solidFill>
                <a:latin typeface="Arial" charset="0"/>
                <a:cs typeface="Arial" charset="0"/>
              </a:rPr>
              <a:t>	</a:t>
            </a:r>
            <a:r>
              <a:rPr lang="bg-BG" altLang="ja-JP" sz="2000" b="1" smtClean="0">
                <a:solidFill>
                  <a:srgbClr val="003366"/>
                </a:solidFill>
                <a:latin typeface="Arial" charset="0"/>
                <a:cs typeface="Arial" charset="0"/>
              </a:rPr>
              <a:t>Цел</a:t>
            </a:r>
          </a:p>
          <a:p>
            <a:pPr algn="just">
              <a:lnSpc>
                <a:spcPct val="80000"/>
              </a:lnSpc>
              <a:buClr>
                <a:srgbClr val="003366"/>
              </a:buClr>
              <a:buSzPct val="75000"/>
              <a:buFont typeface="Symbol" pitchFamily="18" charset="2"/>
              <a:buNone/>
            </a:pPr>
            <a:r>
              <a:rPr lang="en-US" altLang="ja-JP" sz="2000" smtClean="0">
                <a:solidFill>
                  <a:srgbClr val="003366"/>
                </a:solidFill>
                <a:latin typeface="Arial" charset="0"/>
                <a:cs typeface="Arial" charset="0"/>
              </a:rPr>
              <a:t>	</a:t>
            </a:r>
            <a:r>
              <a:rPr lang="bg-BG" altLang="ja-JP" sz="2000" smtClean="0">
                <a:solidFill>
                  <a:srgbClr val="003366"/>
                </a:solidFill>
                <a:latin typeface="Arial" charset="0"/>
                <a:cs typeface="Arial" charset="0"/>
              </a:rPr>
              <a:t>Насърчаване на дейностите свързани с постигане на агроекологичните цели и целите свързани с опазване на околната среда и поддържане на климата.</a:t>
            </a:r>
          </a:p>
          <a:p>
            <a:pPr>
              <a:lnSpc>
                <a:spcPct val="80000"/>
              </a:lnSpc>
              <a:buClr>
                <a:srgbClr val="003366"/>
              </a:buClr>
              <a:buSzPct val="75000"/>
              <a:buFont typeface="Symbol" pitchFamily="18" charset="2"/>
              <a:buNone/>
            </a:pPr>
            <a:endParaRPr lang="bg-BG" altLang="ja-JP" sz="1100" smtClean="0">
              <a:solidFill>
                <a:srgbClr val="003366"/>
              </a:solidFill>
              <a:latin typeface="Arial" charset="0"/>
              <a:cs typeface="Arial" charset="0"/>
            </a:endParaRPr>
          </a:p>
          <a:p>
            <a:pPr>
              <a:lnSpc>
                <a:spcPct val="80000"/>
              </a:lnSpc>
              <a:buClr>
                <a:srgbClr val="003366"/>
              </a:buClr>
              <a:buSzPct val="75000"/>
              <a:buFont typeface="Symbol" pitchFamily="18" charset="2"/>
              <a:buNone/>
            </a:pPr>
            <a:r>
              <a:rPr lang="en-US" altLang="ja-JP" sz="2000" b="1" smtClean="0">
                <a:solidFill>
                  <a:srgbClr val="003366"/>
                </a:solidFill>
                <a:latin typeface="Arial" charset="0"/>
                <a:cs typeface="HGP明朝E"/>
              </a:rPr>
              <a:t>	</a:t>
            </a:r>
            <a:r>
              <a:rPr lang="bg-BG" altLang="ja-JP" sz="2000" b="1" smtClean="0">
                <a:solidFill>
                  <a:srgbClr val="003366"/>
                </a:solidFill>
                <a:latin typeface="Arial" charset="0"/>
                <a:cs typeface="HGP明朝E"/>
              </a:rPr>
              <a:t>Бенефициенти</a:t>
            </a:r>
          </a:p>
          <a:p>
            <a:pPr marL="263525" lvl="1" indent="0" algn="just">
              <a:lnSpc>
                <a:spcPct val="80000"/>
              </a:lnSpc>
              <a:buClr>
                <a:srgbClr val="003366"/>
              </a:buClr>
              <a:buSzPct val="75000"/>
              <a:buFont typeface="Symbol" pitchFamily="18" charset="2"/>
              <a:buNone/>
            </a:pPr>
            <a:r>
              <a:rPr lang="bg-BG" altLang="ja-JP" sz="2000" smtClean="0">
                <a:solidFill>
                  <a:srgbClr val="003366"/>
                </a:solidFill>
                <a:latin typeface="Arial" charset="0"/>
                <a:cs typeface="HGP明朝E"/>
              </a:rPr>
              <a:t>Земеделски производители, които отговарят на дефиницията за малки стопанства</a:t>
            </a:r>
          </a:p>
          <a:p>
            <a:pPr marL="263525" lvl="1" indent="0" algn="just">
              <a:lnSpc>
                <a:spcPct val="80000"/>
              </a:lnSpc>
              <a:buClr>
                <a:srgbClr val="003366"/>
              </a:buClr>
              <a:buSzPct val="75000"/>
              <a:buFont typeface="Symbol" pitchFamily="18" charset="2"/>
              <a:buNone/>
            </a:pPr>
            <a:endParaRPr lang="bg-BG" altLang="ja-JP" sz="1100" smtClean="0">
              <a:solidFill>
                <a:srgbClr val="003366"/>
              </a:solidFill>
              <a:latin typeface="Arial" charset="0"/>
              <a:cs typeface="HGP明朝E"/>
            </a:endParaRPr>
          </a:p>
          <a:p>
            <a:pPr marL="263525" lvl="1" indent="0" algn="just">
              <a:lnSpc>
                <a:spcPct val="80000"/>
              </a:lnSpc>
              <a:buClr>
                <a:srgbClr val="003366"/>
              </a:buClr>
              <a:buSzPct val="75000"/>
              <a:buFont typeface="Symbol" pitchFamily="18" charset="2"/>
              <a:buNone/>
            </a:pPr>
            <a:r>
              <a:rPr lang="bg-BG" altLang="ja-JP" sz="2000" b="1" smtClean="0">
                <a:solidFill>
                  <a:srgbClr val="003366"/>
                </a:solidFill>
                <a:latin typeface="Arial" charset="0"/>
                <a:cs typeface="HGP明朝E"/>
              </a:rPr>
              <a:t>Допустими разходи</a:t>
            </a:r>
          </a:p>
          <a:p>
            <a:pPr marL="263525" lvl="1" indent="0" algn="just">
              <a:lnSpc>
                <a:spcPct val="80000"/>
              </a:lnSpc>
              <a:buClr>
                <a:srgbClr val="003366"/>
              </a:buClr>
              <a:buSzPct val="75000"/>
              <a:buFont typeface="Symbol" pitchFamily="18" charset="2"/>
              <a:buNone/>
            </a:pPr>
            <a:r>
              <a:rPr lang="bg-BG" altLang="ja-JP" sz="2000" smtClean="0">
                <a:solidFill>
                  <a:srgbClr val="003366"/>
                </a:solidFill>
                <a:latin typeface="Arial" charset="0"/>
                <a:cs typeface="HGP明朝E"/>
              </a:rPr>
              <a:t>Инвестиции в материални и/или нематериални активи за капиталови дейности в рамките на ангажиментите по агроекологията и климата и Натура 2000; за ограждане и други работи за улесняване управлението по опазването, включително системи за защита на водите и почвата; за възстановяване на влажни зони; за възстановяване на  елементите  и функциите на ландшафта.</a:t>
            </a:r>
          </a:p>
          <a:p>
            <a:pPr marL="263525" lvl="1" indent="0">
              <a:lnSpc>
                <a:spcPct val="80000"/>
              </a:lnSpc>
              <a:buClr>
                <a:srgbClr val="003366"/>
              </a:buClr>
              <a:buSzPct val="75000"/>
              <a:buFont typeface="Symbol" pitchFamily="18" charset="2"/>
              <a:buNone/>
            </a:pPr>
            <a:endParaRPr lang="bg-BG" altLang="ja-JP" sz="2000" smtClean="0">
              <a:solidFill>
                <a:srgbClr val="003366"/>
              </a:solidFill>
              <a:latin typeface="Arial" charset="0"/>
              <a:cs typeface="HGP明朝E"/>
            </a:endParaRPr>
          </a:p>
          <a:p>
            <a:pPr marL="263525" lvl="1" indent="0">
              <a:lnSpc>
                <a:spcPct val="80000"/>
              </a:lnSpc>
              <a:buClr>
                <a:srgbClr val="003366"/>
              </a:buClr>
              <a:buSzPct val="75000"/>
              <a:buFont typeface="Symbol" pitchFamily="18" charset="2"/>
              <a:buNone/>
            </a:pPr>
            <a:endParaRPr lang="bg-BG" altLang="ja-JP" sz="2000" smtClean="0">
              <a:solidFill>
                <a:srgbClr val="003366"/>
              </a:solidFill>
              <a:latin typeface="Arial" charset="0"/>
              <a:cs typeface="HGP明朝E"/>
            </a:endParaRPr>
          </a:p>
          <a:p>
            <a:pPr>
              <a:buFont typeface="Symbol" pitchFamily="18" charset="2"/>
              <a:buNone/>
            </a:pPr>
            <a:endParaRPr lang="bg-BG" altLang="bg-BG" sz="1600" b="1" u="sng" smtClean="0">
              <a:solidFill>
                <a:srgbClr val="003366"/>
              </a:solidFill>
              <a:latin typeface="Arial" charset="0"/>
              <a:cs typeface="Arial" charset="0"/>
            </a:endParaRPr>
          </a:p>
        </p:txBody>
      </p:sp>
      <p:sp>
        <p:nvSpPr>
          <p:cNvPr id="40966" name="Rectangle 6"/>
          <p:cNvSpPr>
            <a:spLocks noGrp="1"/>
          </p:cNvSpPr>
          <p:nvPr>
            <p:ph sz="half" idx="2"/>
          </p:nvPr>
        </p:nvSpPr>
        <p:spPr>
          <a:xfrm>
            <a:off x="323850" y="6165850"/>
            <a:ext cx="4176713" cy="496888"/>
          </a:xfrm>
        </p:spPr>
        <p:txBody>
          <a:bodyPr/>
          <a:lstStyle/>
          <a:p>
            <a:pPr marL="0" indent="0" eaLnBrk="1" hangingPunct="1">
              <a:spcBef>
                <a:spcPct val="0"/>
              </a:spcBef>
              <a:buClrTx/>
              <a:buSzTx/>
              <a:buFontTx/>
              <a:buNone/>
              <a:defRPr/>
            </a:pPr>
            <a:r>
              <a:rPr lang="bg-BG" sz="1000" dirty="0" smtClean="0">
                <a:latin typeface="Arial" charset="0"/>
              </a:rPr>
              <a:t>Дирекция „Развитие на селските райони“ Министерство на земеделието и храните</a:t>
            </a:r>
          </a:p>
          <a:p>
            <a:pPr>
              <a:defRPr/>
            </a:pPr>
            <a:endParaRPr lang="bg-BG" sz="2000"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Content Placeholder 1"/>
          <p:cNvSpPr>
            <a:spLocks noGrp="1"/>
          </p:cNvSpPr>
          <p:nvPr>
            <p:ph idx="1"/>
          </p:nvPr>
        </p:nvSpPr>
        <p:spPr>
          <a:xfrm>
            <a:off x="323850" y="1628775"/>
            <a:ext cx="8351838" cy="4464050"/>
          </a:xfrm>
        </p:spPr>
        <p:txBody>
          <a:bodyPr/>
          <a:lstStyle/>
          <a:p>
            <a:pPr marL="342900" indent="-342900" algn="ctr">
              <a:buClr>
                <a:srgbClr val="003366"/>
              </a:buClr>
              <a:buSzPct val="75000"/>
              <a:buFont typeface="Symbol" pitchFamily="18" charset="2"/>
              <a:buNone/>
            </a:pPr>
            <a:r>
              <a:rPr lang="bg-BG" altLang="bg-BG" sz="1800" b="1" i="1" smtClean="0">
                <a:solidFill>
                  <a:srgbClr val="003366"/>
                </a:solidFill>
                <a:latin typeface="Arial" charset="0"/>
                <a:cs typeface="Arial" charset="0"/>
              </a:rPr>
              <a:t>	</a:t>
            </a:r>
            <a:r>
              <a:rPr lang="bg-BG" altLang="bg-BG" sz="1800" b="1" i="1" u="sng" smtClean="0">
                <a:solidFill>
                  <a:srgbClr val="003366"/>
                </a:solidFill>
                <a:latin typeface="Arial" charset="0"/>
                <a:cs typeface="Arial" charset="0"/>
              </a:rPr>
              <a:t>Подмярка 6.3 „Начална помощ за стартиране на стопанска дейност за развитие на малки стопанства”</a:t>
            </a:r>
          </a:p>
          <a:p>
            <a:pPr marL="342900" indent="-342900">
              <a:buClr>
                <a:srgbClr val="003366"/>
              </a:buClr>
              <a:buSzPct val="75000"/>
              <a:buFont typeface="Symbol" pitchFamily="18" charset="2"/>
              <a:buNone/>
            </a:pPr>
            <a:r>
              <a:rPr lang="bg-BG" altLang="bg-BG" sz="1800" b="1" smtClean="0">
                <a:solidFill>
                  <a:srgbClr val="003366"/>
                </a:solidFill>
                <a:latin typeface="Arial" charset="0"/>
                <a:cs typeface="Arial" charset="0"/>
              </a:rPr>
              <a:t>	Цел</a:t>
            </a:r>
          </a:p>
          <a:p>
            <a:pPr marL="342900" indent="-342900" algn="just">
              <a:buClr>
                <a:srgbClr val="003366"/>
              </a:buClr>
              <a:buSzPct val="75000"/>
              <a:buFont typeface="Symbol" pitchFamily="18" charset="2"/>
              <a:buNone/>
            </a:pPr>
            <a:r>
              <a:rPr lang="en-US" altLang="ja-JP" sz="1800" smtClean="0">
                <a:solidFill>
                  <a:srgbClr val="003366"/>
                </a:solidFill>
                <a:latin typeface="Arial" charset="0"/>
                <a:cs typeface="Arial" charset="0"/>
              </a:rPr>
              <a:t>	</a:t>
            </a:r>
            <a:r>
              <a:rPr lang="bg-BG" altLang="ja-JP" sz="1800" smtClean="0">
                <a:solidFill>
                  <a:srgbClr val="003366"/>
                </a:solidFill>
                <a:latin typeface="Arial" charset="0"/>
                <a:cs typeface="Arial" charset="0"/>
              </a:rPr>
              <a:t>Преструктуриране на земеделските стопанства и устойчивото им развитие.</a:t>
            </a:r>
            <a:endParaRPr lang="en-US" altLang="ja-JP" sz="1800" smtClean="0">
              <a:solidFill>
                <a:srgbClr val="003366"/>
              </a:solidFill>
              <a:latin typeface="Arial" charset="0"/>
              <a:cs typeface="Arial" charset="0"/>
            </a:endParaRPr>
          </a:p>
          <a:p>
            <a:pPr marL="342900" indent="-342900" algn="just">
              <a:buClr>
                <a:srgbClr val="003366"/>
              </a:buClr>
              <a:buSzPct val="75000"/>
              <a:buFont typeface="Symbol" pitchFamily="18" charset="2"/>
              <a:buNone/>
            </a:pPr>
            <a:endParaRPr lang="bg-BG" altLang="ja-JP" sz="1800" smtClean="0">
              <a:solidFill>
                <a:srgbClr val="003366"/>
              </a:solidFill>
              <a:latin typeface="Arial" charset="0"/>
              <a:cs typeface="Arial" charset="0"/>
            </a:endParaRPr>
          </a:p>
          <a:p>
            <a:pPr marL="342900" indent="-342900">
              <a:buClr>
                <a:srgbClr val="003366"/>
              </a:buClr>
              <a:buSzPct val="75000"/>
              <a:buFont typeface="Symbol" pitchFamily="18" charset="2"/>
              <a:buNone/>
            </a:pPr>
            <a:r>
              <a:rPr lang="bg-BG" altLang="ja-JP" sz="1800" b="1" smtClean="0">
                <a:solidFill>
                  <a:srgbClr val="003366"/>
                </a:solidFill>
                <a:latin typeface="Arial" charset="0"/>
                <a:cs typeface="Arial" charset="0"/>
              </a:rPr>
              <a:t>	Бенефициенти</a:t>
            </a:r>
            <a:endParaRPr lang="en-US" altLang="ja-JP" sz="1800" smtClean="0">
              <a:solidFill>
                <a:srgbClr val="003366"/>
              </a:solidFill>
              <a:latin typeface="Arial" charset="0"/>
              <a:cs typeface="Arial" charset="0"/>
            </a:endParaRPr>
          </a:p>
          <a:p>
            <a:pPr marL="342900" indent="-342900">
              <a:buClr>
                <a:srgbClr val="003366"/>
              </a:buClr>
              <a:buSzPct val="75000"/>
              <a:buFont typeface="Symbol" pitchFamily="18" charset="2"/>
              <a:buNone/>
            </a:pPr>
            <a:r>
              <a:rPr lang="en-US" altLang="ja-JP" sz="1800" smtClean="0">
                <a:solidFill>
                  <a:srgbClr val="003366"/>
                </a:solidFill>
                <a:latin typeface="Arial" charset="0"/>
                <a:cs typeface="Arial" charset="0"/>
              </a:rPr>
              <a:t>	</a:t>
            </a:r>
            <a:r>
              <a:rPr lang="bg-BG" altLang="ja-JP" sz="1800" smtClean="0">
                <a:solidFill>
                  <a:srgbClr val="003366"/>
                </a:solidFill>
                <a:latin typeface="Arial" charset="0"/>
                <a:cs typeface="HGP明朝E"/>
              </a:rPr>
              <a:t>Земеделски производители, които отговарят на дефиницията за малки стопанства </a:t>
            </a:r>
            <a:endParaRPr lang="en-US" altLang="ja-JP" sz="1800" smtClean="0">
              <a:solidFill>
                <a:srgbClr val="003366"/>
              </a:solidFill>
              <a:latin typeface="Arial" charset="0"/>
              <a:cs typeface="HGP明朝E"/>
            </a:endParaRPr>
          </a:p>
          <a:p>
            <a:pPr marL="342900" indent="-342900">
              <a:buClr>
                <a:srgbClr val="003366"/>
              </a:buClr>
              <a:buSzPct val="75000"/>
              <a:buFont typeface="Symbol" pitchFamily="18" charset="2"/>
              <a:buNone/>
            </a:pPr>
            <a:endParaRPr lang="bg-BG" altLang="ja-JP" sz="1800" smtClean="0">
              <a:solidFill>
                <a:srgbClr val="003366"/>
              </a:solidFill>
              <a:latin typeface="Arial" charset="0"/>
              <a:cs typeface="HGP明朝E"/>
            </a:endParaRPr>
          </a:p>
          <a:p>
            <a:pPr marL="342900" indent="-342900">
              <a:buClr>
                <a:srgbClr val="003366"/>
              </a:buClr>
              <a:buSzPct val="75000"/>
              <a:buFont typeface="Symbol" pitchFamily="18" charset="2"/>
              <a:buNone/>
            </a:pPr>
            <a:r>
              <a:rPr lang="bg-BG" altLang="bg-BG" sz="1800" b="1" smtClean="0">
                <a:solidFill>
                  <a:srgbClr val="003366"/>
                </a:solidFill>
                <a:latin typeface="Arial" charset="0"/>
                <a:cs typeface="Arial" charset="0"/>
              </a:rPr>
              <a:t>	Допустими разходи</a:t>
            </a:r>
            <a:endParaRPr lang="bg-BG" altLang="ja-JP" sz="1800" smtClean="0">
              <a:solidFill>
                <a:srgbClr val="003366"/>
              </a:solidFill>
              <a:latin typeface="Arial" charset="0"/>
              <a:cs typeface="HGP明朝E"/>
            </a:endParaRPr>
          </a:p>
          <a:p>
            <a:pPr marL="342900" indent="-342900" algn="just">
              <a:buClr>
                <a:srgbClr val="003366"/>
              </a:buClr>
              <a:buSzPct val="75000"/>
              <a:buFont typeface="Symbol" pitchFamily="18" charset="2"/>
              <a:buNone/>
            </a:pPr>
            <a:r>
              <a:rPr lang="en-US" altLang="ja-JP" sz="1800" smtClean="0">
                <a:solidFill>
                  <a:srgbClr val="003366"/>
                </a:solidFill>
                <a:latin typeface="Arial" charset="0"/>
                <a:cs typeface="HGP明朝E"/>
              </a:rPr>
              <a:t>	</a:t>
            </a:r>
            <a:r>
              <a:rPr lang="bg-BG" altLang="ja-JP" sz="1800" smtClean="0">
                <a:solidFill>
                  <a:srgbClr val="003366"/>
                </a:solidFill>
                <a:latin typeface="Arial" charset="0"/>
                <a:cs typeface="HGP明朝E"/>
              </a:rPr>
              <a:t>Помощта се оказва като фиксирана сума, която може да се изразходва за инвестиции и текущи разходи, необходими за постигане на целите, определени в бизнес</a:t>
            </a:r>
            <a:r>
              <a:rPr lang="en-US" altLang="ja-JP" sz="1800" smtClean="0">
                <a:solidFill>
                  <a:srgbClr val="003366"/>
                </a:solidFill>
                <a:latin typeface="Arial" charset="0"/>
                <a:cs typeface="HGP明朝E"/>
              </a:rPr>
              <a:t> </a:t>
            </a:r>
            <a:r>
              <a:rPr lang="bg-BG" altLang="ja-JP" sz="1800" smtClean="0">
                <a:solidFill>
                  <a:srgbClr val="003366"/>
                </a:solidFill>
                <a:latin typeface="Arial" charset="0"/>
                <a:cs typeface="HGP明朝E"/>
              </a:rPr>
              <a:t>плана.</a:t>
            </a:r>
          </a:p>
          <a:p>
            <a:pPr marL="342900" indent="-342900" algn="just">
              <a:lnSpc>
                <a:spcPct val="90000"/>
              </a:lnSpc>
              <a:buClr>
                <a:srgbClr val="003366"/>
              </a:buClr>
              <a:buSzPct val="75000"/>
              <a:buFont typeface="Symbol" pitchFamily="18" charset="2"/>
              <a:buNone/>
            </a:pPr>
            <a:r>
              <a:rPr lang="bg-BG" altLang="ja-JP" sz="1800" b="1" smtClean="0">
                <a:solidFill>
                  <a:srgbClr val="003366"/>
                </a:solidFill>
                <a:latin typeface="Arial" charset="0"/>
                <a:cs typeface="HGP明朝E"/>
              </a:rPr>
              <a:t>	</a:t>
            </a:r>
            <a:endParaRPr lang="bg-BG" altLang="bg-BG" sz="1800" smtClean="0">
              <a:latin typeface="Arial" charset="0"/>
            </a:endParaRPr>
          </a:p>
        </p:txBody>
      </p:sp>
      <p:sp>
        <p:nvSpPr>
          <p:cNvPr id="101378" name="Title 2"/>
          <p:cNvSpPr>
            <a:spLocks noGrp="1"/>
          </p:cNvSpPr>
          <p:nvPr>
            <p:ph type="title"/>
          </p:nvPr>
        </p:nvSpPr>
        <p:spPr>
          <a:xfrm>
            <a:off x="468313" y="333375"/>
            <a:ext cx="8229600" cy="1003300"/>
          </a:xfrm>
        </p:spPr>
        <p:txBody>
          <a:bodyPr/>
          <a:lstStyle/>
          <a:p>
            <a:r>
              <a:rPr lang="bg-BG" altLang="en-US" sz="2400" smtClean="0">
                <a:solidFill>
                  <a:srgbClr val="003366"/>
                </a:solidFill>
                <a:latin typeface="Arial" charset="0"/>
                <a:cs typeface="Arial" charset="0"/>
              </a:rPr>
              <a:t>Мярка 6. Развитие на стопанства и предприятия</a:t>
            </a:r>
            <a:r>
              <a:rPr lang="bg-BG" altLang="en-US" sz="2000" smtClean="0">
                <a:solidFill>
                  <a:srgbClr val="003366"/>
                </a:solidFill>
                <a:latin typeface="Arial" charset="0"/>
                <a:cs typeface="Arial" charset="0"/>
              </a:rPr>
              <a:t> </a:t>
            </a:r>
            <a:endParaRPr lang="bg-BG" altLang="bg-BG" smtClean="0"/>
          </a:p>
        </p:txBody>
      </p:sp>
      <p:sp>
        <p:nvSpPr>
          <p:cNvPr id="101379" name="Footer Placeholder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altLang="bg-BG" smtClean="0">
                <a:cs typeface="Arial" charset="0"/>
              </a:rPr>
              <a:t>Дирекция „Развитие на селските райони“ Министерство на земеделието и храните</a:t>
            </a:r>
            <a:endParaRPr lang="bg-BG" altLang="bg-BG" smtClean="0">
              <a:cs typeface="Arial"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Content Placeholder 1"/>
          <p:cNvSpPr>
            <a:spLocks noGrp="1"/>
          </p:cNvSpPr>
          <p:nvPr>
            <p:ph idx="1"/>
          </p:nvPr>
        </p:nvSpPr>
        <p:spPr>
          <a:xfrm>
            <a:off x="250825" y="836613"/>
            <a:ext cx="8640763" cy="4784725"/>
          </a:xfrm>
        </p:spPr>
        <p:txBody>
          <a:bodyPr/>
          <a:lstStyle/>
          <a:p>
            <a:pPr marL="342900" indent="-342900" algn="ctr">
              <a:lnSpc>
                <a:spcPct val="80000"/>
              </a:lnSpc>
              <a:buClr>
                <a:srgbClr val="003366"/>
              </a:buClr>
              <a:buSzPct val="75000"/>
              <a:buFont typeface="Symbol" pitchFamily="18" charset="2"/>
              <a:buNone/>
            </a:pPr>
            <a:r>
              <a:rPr lang="bg-BG" altLang="bg-BG" sz="1800" b="1" i="1" u="sng" smtClean="0">
                <a:solidFill>
                  <a:srgbClr val="003366"/>
                </a:solidFill>
                <a:latin typeface="Arial" charset="0"/>
                <a:cs typeface="Arial" charset="0"/>
              </a:rPr>
              <a:t>Подмярка 6.4  “</a:t>
            </a:r>
            <a:r>
              <a:rPr lang="bg-BG" altLang="ja-JP" sz="1800" b="1" i="1" u="sng" smtClean="0">
                <a:solidFill>
                  <a:srgbClr val="003366"/>
                </a:solidFill>
                <a:latin typeface="Arial" charset="0"/>
                <a:cs typeface="Arial" charset="0"/>
              </a:rPr>
              <a:t>Инвестиции в създаването и развитието на неземеделски дейности”</a:t>
            </a:r>
          </a:p>
          <a:p>
            <a:pPr marL="342900" indent="-342900" algn="ctr">
              <a:lnSpc>
                <a:spcPct val="80000"/>
              </a:lnSpc>
              <a:buClr>
                <a:srgbClr val="003366"/>
              </a:buClr>
              <a:buSzPct val="75000"/>
              <a:buFont typeface="Symbol" pitchFamily="18" charset="2"/>
              <a:buNone/>
            </a:pPr>
            <a:endParaRPr lang="bg-BG" altLang="ja-JP" sz="1000" b="1" i="1" u="sng" smtClean="0">
              <a:solidFill>
                <a:srgbClr val="003366"/>
              </a:solidFill>
              <a:latin typeface="Arial" charset="0"/>
              <a:cs typeface="Arial" charset="0"/>
            </a:endParaRPr>
          </a:p>
          <a:p>
            <a:pPr marL="342900" indent="-342900">
              <a:buClr>
                <a:srgbClr val="003366"/>
              </a:buClr>
              <a:buSzPct val="75000"/>
              <a:buFont typeface="Symbol" pitchFamily="18" charset="2"/>
              <a:buNone/>
            </a:pPr>
            <a:r>
              <a:rPr lang="bg-BG" altLang="bg-BG" sz="1800" b="1" smtClean="0">
                <a:solidFill>
                  <a:srgbClr val="003366"/>
                </a:solidFill>
                <a:latin typeface="Arial" charset="0"/>
                <a:cs typeface="Arial" charset="0"/>
              </a:rPr>
              <a:t>	Цел</a:t>
            </a:r>
          </a:p>
          <a:p>
            <a:pPr marL="342900" indent="-342900">
              <a:buClr>
                <a:srgbClr val="003366"/>
              </a:buClr>
              <a:buSzPct val="75000"/>
              <a:buFont typeface="Symbol" pitchFamily="18" charset="2"/>
              <a:buNone/>
            </a:pPr>
            <a:r>
              <a:rPr lang="en-US" altLang="ja-JP" sz="1800" smtClean="0">
                <a:solidFill>
                  <a:srgbClr val="003366"/>
                </a:solidFill>
                <a:latin typeface="Arial" charset="0"/>
                <a:cs typeface="HGP明朝E"/>
              </a:rPr>
              <a:t>	</a:t>
            </a:r>
            <a:r>
              <a:rPr lang="bg-BG" altLang="ja-JP" sz="1800" smtClean="0">
                <a:solidFill>
                  <a:srgbClr val="003366"/>
                </a:solidFill>
                <a:latin typeface="Arial" charset="0"/>
                <a:cs typeface="HGP明朝E"/>
              </a:rPr>
              <a:t>Насърчаване развитието на неземеделски дейности за подобряване на качеството на живот в селските райони.</a:t>
            </a:r>
          </a:p>
          <a:p>
            <a:pPr marL="342900" indent="-342900">
              <a:buClr>
                <a:srgbClr val="003366"/>
              </a:buClr>
              <a:buSzPct val="75000"/>
              <a:buFont typeface="Symbol" pitchFamily="18" charset="2"/>
              <a:buNone/>
            </a:pPr>
            <a:r>
              <a:rPr lang="bg-BG" altLang="ja-JP" sz="1800" b="1" smtClean="0">
                <a:solidFill>
                  <a:srgbClr val="003366"/>
                </a:solidFill>
                <a:latin typeface="Arial" charset="0"/>
                <a:cs typeface="HGP明朝E"/>
              </a:rPr>
              <a:t>	</a:t>
            </a:r>
          </a:p>
          <a:p>
            <a:pPr marL="342900" indent="-342900">
              <a:buClr>
                <a:srgbClr val="003366"/>
              </a:buClr>
              <a:buSzPct val="75000"/>
              <a:buFont typeface="Symbol" pitchFamily="18" charset="2"/>
              <a:buNone/>
            </a:pPr>
            <a:r>
              <a:rPr lang="bg-BG" altLang="ja-JP" sz="1800" b="1" smtClean="0">
                <a:solidFill>
                  <a:srgbClr val="003366"/>
                </a:solidFill>
                <a:latin typeface="Arial" charset="0"/>
                <a:cs typeface="HGP明朝E"/>
              </a:rPr>
              <a:t>	Бенефициенти</a:t>
            </a:r>
            <a:endParaRPr lang="bg-BG" altLang="ja-JP" sz="1800" smtClean="0">
              <a:solidFill>
                <a:srgbClr val="003366"/>
              </a:solidFill>
              <a:latin typeface="Arial" charset="0"/>
              <a:cs typeface="HGP明朝E"/>
            </a:endParaRPr>
          </a:p>
          <a:p>
            <a:pPr marL="342900" indent="-342900" algn="just">
              <a:buClr>
                <a:srgbClr val="003366"/>
              </a:buClr>
              <a:buSzPct val="75000"/>
              <a:buFont typeface="Symbol" pitchFamily="18" charset="2"/>
              <a:buNone/>
            </a:pPr>
            <a:r>
              <a:rPr lang="en-US" altLang="ja-JP" sz="1800" smtClean="0">
                <a:solidFill>
                  <a:srgbClr val="003366"/>
                </a:solidFill>
                <a:latin typeface="Arial" charset="0"/>
                <a:cs typeface="HGP明朝E"/>
              </a:rPr>
              <a:t>	</a:t>
            </a:r>
            <a:r>
              <a:rPr lang="bg-BG" altLang="ja-JP" sz="1800" smtClean="0">
                <a:solidFill>
                  <a:srgbClr val="003366"/>
                </a:solidFill>
                <a:latin typeface="Arial" charset="0"/>
                <a:cs typeface="HGP明朝E"/>
              </a:rPr>
              <a:t>Земеделски производители отговарящи на изискванията за малки стопанства</a:t>
            </a:r>
            <a:endParaRPr lang="bg-BG" altLang="bg-BG" sz="1800" smtClean="0">
              <a:solidFill>
                <a:srgbClr val="003366"/>
              </a:solidFill>
              <a:latin typeface="Arial" charset="0"/>
              <a:cs typeface="Arial" charset="0"/>
            </a:endParaRPr>
          </a:p>
          <a:p>
            <a:pPr marL="342900" indent="-342900">
              <a:buClr>
                <a:srgbClr val="003366"/>
              </a:buClr>
              <a:buSzPct val="75000"/>
              <a:buFont typeface="Symbol" pitchFamily="18" charset="2"/>
              <a:buNone/>
            </a:pPr>
            <a:r>
              <a:rPr lang="bg-BG" altLang="bg-BG" sz="1800" b="1" smtClean="0">
                <a:solidFill>
                  <a:srgbClr val="003366"/>
                </a:solidFill>
                <a:latin typeface="Arial" charset="0"/>
                <a:cs typeface="Arial" charset="0"/>
              </a:rPr>
              <a:t>	</a:t>
            </a:r>
          </a:p>
          <a:p>
            <a:pPr marL="342900" indent="-342900">
              <a:buClr>
                <a:srgbClr val="003366"/>
              </a:buClr>
              <a:buSzPct val="75000"/>
              <a:buFont typeface="Symbol" pitchFamily="18" charset="2"/>
              <a:buNone/>
            </a:pPr>
            <a:r>
              <a:rPr lang="bg-BG" altLang="bg-BG" sz="1800" b="1" smtClean="0">
                <a:solidFill>
                  <a:srgbClr val="003366"/>
                </a:solidFill>
                <a:latin typeface="Arial" charset="0"/>
                <a:cs typeface="Arial" charset="0"/>
              </a:rPr>
              <a:t>	Допустими разходи</a:t>
            </a:r>
            <a:endParaRPr lang="bg-BG" altLang="ja-JP" sz="1800" smtClean="0">
              <a:solidFill>
                <a:srgbClr val="003366"/>
              </a:solidFill>
              <a:latin typeface="Arial" charset="0"/>
              <a:cs typeface="HGP明朝E"/>
            </a:endParaRPr>
          </a:p>
          <a:p>
            <a:pPr marL="342900" indent="-342900" algn="just">
              <a:buClr>
                <a:srgbClr val="003366"/>
              </a:buClr>
              <a:buSzPct val="75000"/>
              <a:buFont typeface="Symbol" pitchFamily="18" charset="2"/>
              <a:buNone/>
            </a:pPr>
            <a:r>
              <a:rPr lang="en-US" altLang="ja-JP" sz="1800" smtClean="0">
                <a:solidFill>
                  <a:srgbClr val="003366"/>
                </a:solidFill>
                <a:latin typeface="Arial" charset="0"/>
                <a:cs typeface="HGP明朝E"/>
              </a:rPr>
              <a:t>	</a:t>
            </a:r>
            <a:r>
              <a:rPr lang="bg-BG" altLang="ja-JP" sz="1800" smtClean="0">
                <a:solidFill>
                  <a:srgbClr val="003366"/>
                </a:solidFill>
                <a:latin typeface="Arial" charset="0"/>
                <a:cs typeface="HGP明朝E"/>
              </a:rPr>
              <a:t>Инвестициите за стартиране или развитие на неземеделски дейности в селските райони в т.ч. за селски туризъм; местно занаятчийство; преработка и маркетинг на земеделски продукти, при които крайният продукт не е включен в  Анекс І; производство и/или преработка на неземеделски стоки и материали; предоставяне на услуги за всички икономически сектори и населението.</a:t>
            </a:r>
            <a:endParaRPr lang="bg-BG" altLang="bg-BG" sz="1800" b="1" i="1" smtClean="0">
              <a:solidFill>
                <a:srgbClr val="003366"/>
              </a:solidFill>
              <a:latin typeface="Arial" charset="0"/>
              <a:ea typeface="HGP明朝E"/>
              <a:cs typeface="HGP明朝E"/>
            </a:endParaRPr>
          </a:p>
        </p:txBody>
      </p:sp>
      <p:sp>
        <p:nvSpPr>
          <p:cNvPr id="103426" name="Title 2"/>
          <p:cNvSpPr>
            <a:spLocks noGrp="1"/>
          </p:cNvSpPr>
          <p:nvPr>
            <p:ph type="title"/>
          </p:nvPr>
        </p:nvSpPr>
        <p:spPr>
          <a:xfrm>
            <a:off x="457200" y="338138"/>
            <a:ext cx="8229600" cy="498475"/>
          </a:xfrm>
        </p:spPr>
        <p:txBody>
          <a:bodyPr/>
          <a:lstStyle/>
          <a:p>
            <a:r>
              <a:rPr lang="bg-BG" altLang="en-US" sz="2400" smtClean="0">
                <a:solidFill>
                  <a:srgbClr val="003366"/>
                </a:solidFill>
                <a:latin typeface="Arial" charset="0"/>
                <a:cs typeface="Arial" charset="0"/>
              </a:rPr>
              <a:t>Мярка 6. Развитие на стопанства и предприятия</a:t>
            </a:r>
            <a:endParaRPr lang="bg-BG" altLang="bg-BG" sz="2400" smtClean="0">
              <a:solidFill>
                <a:srgbClr val="003366"/>
              </a:solidFill>
              <a:latin typeface="Arial" charset="0"/>
              <a:cs typeface="Arial" charset="0"/>
            </a:endParaRPr>
          </a:p>
        </p:txBody>
      </p:sp>
      <p:sp>
        <p:nvSpPr>
          <p:cNvPr id="103427" name="Footer Placeholder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altLang="bg-BG" smtClean="0">
                <a:cs typeface="Arial" charset="0"/>
              </a:rPr>
              <a:t>Дирекция „Развитие на селските райони“ Министерство на земеделието и храните</a:t>
            </a:r>
            <a:endParaRPr lang="bg-BG" altLang="bg-BG" smtClean="0">
              <a:cs typeface="Arial"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Content Placeholder 1"/>
          <p:cNvSpPr>
            <a:spLocks noGrp="1"/>
          </p:cNvSpPr>
          <p:nvPr>
            <p:ph idx="1"/>
          </p:nvPr>
        </p:nvSpPr>
        <p:spPr>
          <a:xfrm>
            <a:off x="323850" y="836613"/>
            <a:ext cx="8640763" cy="5329237"/>
          </a:xfrm>
        </p:spPr>
        <p:txBody>
          <a:bodyPr/>
          <a:lstStyle/>
          <a:p>
            <a:pPr marL="342900" indent="-342900" algn="ctr">
              <a:lnSpc>
                <a:spcPct val="80000"/>
              </a:lnSpc>
              <a:buClr>
                <a:srgbClr val="003366"/>
              </a:buClr>
              <a:buSzPct val="75000"/>
              <a:buFont typeface="Symbol" pitchFamily="18" charset="2"/>
              <a:buNone/>
            </a:pPr>
            <a:endParaRPr lang="bg-BG" altLang="ja-JP" sz="1000" b="1" i="1" u="sng" smtClean="0">
              <a:solidFill>
                <a:srgbClr val="003366"/>
              </a:solidFill>
              <a:latin typeface="Arial" charset="0"/>
              <a:cs typeface="Arial" charset="0"/>
            </a:endParaRPr>
          </a:p>
          <a:p>
            <a:pPr marL="342900" indent="-342900" algn="just">
              <a:buClr>
                <a:srgbClr val="003366"/>
              </a:buClr>
              <a:buSzPct val="75000"/>
              <a:buFont typeface="Wingdings" pitchFamily="2" charset="2"/>
              <a:buChar char="Ø"/>
            </a:pPr>
            <a:r>
              <a:rPr lang="bg-BG" altLang="bg-BG" sz="1800" b="1" smtClean="0">
                <a:solidFill>
                  <a:srgbClr val="003366"/>
                </a:solidFill>
                <a:latin typeface="Arial" charset="0"/>
                <a:ea typeface="HGP明朝E"/>
                <a:cs typeface="Arial" charset="0"/>
              </a:rPr>
              <a:t>Подмярка 2.1 „Предоставяне на консултантски услуги на малки земеделски стопани”;</a:t>
            </a:r>
          </a:p>
          <a:p>
            <a:pPr marL="342900" indent="-342900" algn="just">
              <a:buClr>
                <a:srgbClr val="003366"/>
              </a:buClr>
              <a:buSzPct val="75000"/>
              <a:buFont typeface="Symbol" pitchFamily="18" charset="2"/>
              <a:buNone/>
            </a:pPr>
            <a:r>
              <a:rPr lang="bg-BG" altLang="bg-BG" sz="1800" smtClean="0">
                <a:solidFill>
                  <a:srgbClr val="003366"/>
                </a:solidFill>
                <a:latin typeface="Arial" charset="0"/>
                <a:ea typeface="HGP明朝E"/>
                <a:cs typeface="Arial" charset="0"/>
              </a:rPr>
              <a:t>Брой подпомогнати малки стопанства - </a:t>
            </a:r>
            <a:r>
              <a:rPr lang="en-US" altLang="bg-BG" sz="1800" smtClean="0">
                <a:solidFill>
                  <a:srgbClr val="003366"/>
                </a:solidFill>
                <a:latin typeface="Arial" charset="0"/>
                <a:ea typeface="HGP明朝E"/>
                <a:cs typeface="Arial" charset="0"/>
              </a:rPr>
              <a:t>3542</a:t>
            </a:r>
            <a:endParaRPr lang="bg-BG" altLang="bg-BG" sz="1800" smtClean="0">
              <a:solidFill>
                <a:srgbClr val="003366"/>
              </a:solidFill>
              <a:latin typeface="Arial" charset="0"/>
              <a:ea typeface="HGP明朝E"/>
              <a:cs typeface="Arial" charset="0"/>
            </a:endParaRPr>
          </a:p>
          <a:p>
            <a:pPr marL="342900" indent="-342900">
              <a:buClr>
                <a:srgbClr val="003366"/>
              </a:buClr>
              <a:buSzPct val="75000"/>
              <a:buFont typeface="Wingdings" pitchFamily="2" charset="2"/>
              <a:buChar char="Ø"/>
            </a:pPr>
            <a:r>
              <a:rPr lang="bg-BG" altLang="bg-BG" sz="1800" b="1" smtClean="0">
                <a:solidFill>
                  <a:srgbClr val="003366"/>
                </a:solidFill>
                <a:latin typeface="Arial" charset="0"/>
                <a:ea typeface="HGP明朝E"/>
                <a:cs typeface="Arial" charset="0"/>
              </a:rPr>
              <a:t>Подмярка 4.1 „Инвестиции в земеделски стопанства”</a:t>
            </a:r>
          </a:p>
          <a:p>
            <a:pPr marL="342900" indent="-342900" algn="just">
              <a:buClr>
                <a:srgbClr val="003366"/>
              </a:buClr>
              <a:buSzPct val="75000"/>
              <a:buFont typeface="Symbol" pitchFamily="18" charset="2"/>
              <a:buNone/>
            </a:pPr>
            <a:r>
              <a:rPr lang="bg-BG" altLang="bg-BG" sz="1800" smtClean="0">
                <a:solidFill>
                  <a:srgbClr val="003366"/>
                </a:solidFill>
                <a:latin typeface="Arial" charset="0"/>
                <a:ea typeface="HGP明朝E"/>
                <a:cs typeface="Arial" charset="0"/>
              </a:rPr>
              <a:t>Брой подпомогнати малки стопанства - </a:t>
            </a:r>
            <a:r>
              <a:rPr lang="en-US" altLang="bg-BG" sz="1800" smtClean="0">
                <a:solidFill>
                  <a:srgbClr val="003366"/>
                </a:solidFill>
                <a:latin typeface="Arial" charset="0"/>
                <a:ea typeface="HGP明朝E"/>
                <a:cs typeface="Arial" charset="0"/>
              </a:rPr>
              <a:t>1077</a:t>
            </a:r>
            <a:endParaRPr lang="bg-BG" altLang="bg-BG" sz="1800" smtClean="0">
              <a:solidFill>
                <a:srgbClr val="003366"/>
              </a:solidFill>
              <a:latin typeface="Arial" charset="0"/>
              <a:ea typeface="HGP明朝E"/>
              <a:cs typeface="Arial" charset="0"/>
            </a:endParaRPr>
          </a:p>
          <a:p>
            <a:pPr marL="342900" indent="-342900" algn="just">
              <a:buClr>
                <a:srgbClr val="003366"/>
              </a:buClr>
              <a:buSzPct val="75000"/>
              <a:buFont typeface="Wingdings" pitchFamily="2" charset="2"/>
              <a:buChar char="Ø"/>
            </a:pPr>
            <a:r>
              <a:rPr lang="bg-BG" altLang="bg-BG" sz="1800" b="1" smtClean="0">
                <a:solidFill>
                  <a:srgbClr val="003366"/>
                </a:solidFill>
                <a:latin typeface="Arial" charset="0"/>
                <a:ea typeface="HGP明朝E"/>
                <a:cs typeface="Arial" charset="0"/>
              </a:rPr>
              <a:t>Подмярка 4.2. „Инвестиции в преработващия сектор/ маркетинга/ развитието”</a:t>
            </a:r>
          </a:p>
          <a:p>
            <a:pPr marL="342900" indent="-342900" algn="just">
              <a:buClr>
                <a:srgbClr val="003366"/>
              </a:buClr>
              <a:buSzPct val="75000"/>
              <a:buFont typeface="Symbol" pitchFamily="18" charset="2"/>
              <a:buNone/>
            </a:pPr>
            <a:r>
              <a:rPr lang="bg-BG" altLang="bg-BG" sz="1800" smtClean="0">
                <a:solidFill>
                  <a:srgbClr val="003366"/>
                </a:solidFill>
                <a:latin typeface="Arial" charset="0"/>
                <a:ea typeface="HGP明朝E"/>
                <a:cs typeface="Arial" charset="0"/>
              </a:rPr>
              <a:t>Брой подпомогнати малки стопанства – </a:t>
            </a:r>
            <a:r>
              <a:rPr lang="en-US" altLang="bg-BG" sz="1800" smtClean="0">
                <a:solidFill>
                  <a:srgbClr val="003366"/>
                </a:solidFill>
                <a:latin typeface="Arial" charset="0"/>
                <a:ea typeface="HGP明朝E"/>
                <a:cs typeface="Arial" charset="0"/>
              </a:rPr>
              <a:t>2 514</a:t>
            </a:r>
            <a:endParaRPr lang="bg-BG" altLang="bg-BG" sz="1800" smtClean="0">
              <a:solidFill>
                <a:srgbClr val="003366"/>
              </a:solidFill>
              <a:latin typeface="Arial" charset="0"/>
              <a:ea typeface="HGP明朝E"/>
              <a:cs typeface="Arial" charset="0"/>
            </a:endParaRPr>
          </a:p>
          <a:p>
            <a:pPr marL="342900" indent="-342900" algn="just">
              <a:buClr>
                <a:srgbClr val="003366"/>
              </a:buClr>
              <a:buSzPct val="75000"/>
              <a:buFont typeface="Wingdings" pitchFamily="2" charset="2"/>
              <a:buChar char="Ø"/>
            </a:pPr>
            <a:r>
              <a:rPr lang="bg-BG" altLang="bg-BG" sz="1800" b="1" smtClean="0">
                <a:solidFill>
                  <a:srgbClr val="003366"/>
                </a:solidFill>
                <a:latin typeface="Arial" charset="0"/>
                <a:ea typeface="HGP明朝E"/>
                <a:cs typeface="Arial" charset="0"/>
              </a:rPr>
              <a:t>Подмярка 4.4. „Инвестиции в непроизводствени дейности”</a:t>
            </a:r>
          </a:p>
          <a:p>
            <a:pPr marL="342900" indent="-342900" algn="just">
              <a:buClr>
                <a:srgbClr val="003366"/>
              </a:buClr>
              <a:buSzPct val="75000"/>
              <a:buFont typeface="Symbol" pitchFamily="18" charset="2"/>
              <a:buNone/>
            </a:pPr>
            <a:r>
              <a:rPr lang="bg-BG" altLang="bg-BG" sz="1800" smtClean="0">
                <a:solidFill>
                  <a:srgbClr val="003366"/>
                </a:solidFill>
                <a:latin typeface="Arial" charset="0"/>
                <a:ea typeface="HGP明朝E"/>
                <a:cs typeface="Arial" charset="0"/>
              </a:rPr>
              <a:t>Брой подпомогнати малки стопанства - </a:t>
            </a:r>
            <a:r>
              <a:rPr lang="en-US" altLang="bg-BG" sz="1800" smtClean="0">
                <a:solidFill>
                  <a:srgbClr val="003366"/>
                </a:solidFill>
                <a:latin typeface="Arial" charset="0"/>
                <a:ea typeface="HGP明朝E"/>
                <a:cs typeface="Arial" charset="0"/>
              </a:rPr>
              <a:t>832</a:t>
            </a:r>
            <a:endParaRPr lang="bg-BG" altLang="bg-BG" sz="1800" smtClean="0">
              <a:solidFill>
                <a:srgbClr val="003366"/>
              </a:solidFill>
              <a:latin typeface="Arial" charset="0"/>
              <a:ea typeface="HGP明朝E"/>
              <a:cs typeface="Arial" charset="0"/>
            </a:endParaRPr>
          </a:p>
          <a:p>
            <a:pPr marL="342900" indent="-342900" algn="just">
              <a:buClr>
                <a:srgbClr val="003366"/>
              </a:buClr>
              <a:buSzPct val="75000"/>
              <a:buFont typeface="Wingdings" pitchFamily="2" charset="2"/>
              <a:buChar char="Ø"/>
            </a:pPr>
            <a:r>
              <a:rPr lang="bg-BG" altLang="bg-BG" sz="1800" b="1" smtClean="0">
                <a:solidFill>
                  <a:srgbClr val="003366"/>
                </a:solidFill>
                <a:latin typeface="Arial" charset="0"/>
                <a:ea typeface="HGP明朝E"/>
                <a:cs typeface="Arial" charset="0"/>
              </a:rPr>
              <a:t>Подмярка 6.3 „Начална помощ за стартиране на стопанска дейност за развитие на малки стопанства”</a:t>
            </a:r>
          </a:p>
          <a:p>
            <a:pPr marL="342900" indent="-342900" algn="just">
              <a:buClr>
                <a:srgbClr val="003366"/>
              </a:buClr>
              <a:buSzPct val="75000"/>
              <a:buFont typeface="Symbol" pitchFamily="18" charset="2"/>
              <a:buNone/>
            </a:pPr>
            <a:r>
              <a:rPr lang="bg-BG" altLang="bg-BG" sz="1800" smtClean="0">
                <a:solidFill>
                  <a:srgbClr val="003366"/>
                </a:solidFill>
                <a:latin typeface="Arial" charset="0"/>
                <a:ea typeface="HGP明朝E"/>
                <a:cs typeface="Arial" charset="0"/>
              </a:rPr>
              <a:t>Брой подпомогнати малки стопанства - </a:t>
            </a:r>
            <a:r>
              <a:rPr lang="en-US" altLang="bg-BG" sz="1800" smtClean="0">
                <a:solidFill>
                  <a:srgbClr val="003366"/>
                </a:solidFill>
                <a:latin typeface="Arial" charset="0"/>
                <a:ea typeface="HGP明朝E"/>
                <a:cs typeface="Arial" charset="0"/>
              </a:rPr>
              <a:t>2541</a:t>
            </a:r>
            <a:endParaRPr lang="bg-BG" altLang="bg-BG" sz="1800" smtClean="0">
              <a:solidFill>
                <a:srgbClr val="003366"/>
              </a:solidFill>
              <a:latin typeface="Arial" charset="0"/>
              <a:ea typeface="HGP明朝E"/>
              <a:cs typeface="Arial" charset="0"/>
            </a:endParaRPr>
          </a:p>
          <a:p>
            <a:pPr marL="342900" indent="-342900" algn="just">
              <a:buClr>
                <a:srgbClr val="003366"/>
              </a:buClr>
              <a:buSzPct val="75000"/>
              <a:buFont typeface="Wingdings" pitchFamily="2" charset="2"/>
              <a:buChar char="Ø"/>
            </a:pPr>
            <a:r>
              <a:rPr lang="bg-BG" altLang="bg-BG" sz="1800" b="1" smtClean="0">
                <a:solidFill>
                  <a:srgbClr val="003366"/>
                </a:solidFill>
                <a:latin typeface="Arial" charset="0"/>
                <a:ea typeface="HGP明朝E"/>
                <a:cs typeface="Arial" charset="0"/>
              </a:rPr>
              <a:t>Подмярка 6.4  “Инвестиции в създаването и развитието на неземеделски дейности”</a:t>
            </a:r>
          </a:p>
          <a:p>
            <a:pPr marL="342900" indent="-342900">
              <a:buClr>
                <a:srgbClr val="003366"/>
              </a:buClr>
              <a:buSzPct val="75000"/>
              <a:buFont typeface="Symbol" pitchFamily="18" charset="2"/>
              <a:buNone/>
            </a:pPr>
            <a:r>
              <a:rPr lang="bg-BG" altLang="bg-BG" sz="1800" smtClean="0">
                <a:solidFill>
                  <a:srgbClr val="003366"/>
                </a:solidFill>
                <a:latin typeface="Arial" charset="0"/>
                <a:ea typeface="HGP明朝E"/>
                <a:cs typeface="Arial" charset="0"/>
              </a:rPr>
              <a:t>Брой подпомогнати малки стопанства - </a:t>
            </a:r>
            <a:r>
              <a:rPr lang="en-US" altLang="bg-BG" sz="1800" smtClean="0">
                <a:solidFill>
                  <a:srgbClr val="003366"/>
                </a:solidFill>
                <a:latin typeface="Arial" charset="0"/>
                <a:ea typeface="HGP明朝E"/>
                <a:cs typeface="Arial" charset="0"/>
              </a:rPr>
              <a:t>605</a:t>
            </a:r>
            <a:endParaRPr lang="bg-BG" altLang="bg-BG" sz="1800" b="1" smtClean="0">
              <a:solidFill>
                <a:srgbClr val="003366"/>
              </a:solidFill>
              <a:latin typeface="Arial" charset="0"/>
              <a:ea typeface="HGP明朝E"/>
              <a:cs typeface="Arial" charset="0"/>
            </a:endParaRPr>
          </a:p>
          <a:p>
            <a:pPr marL="342900" indent="-342900" algn="just">
              <a:buClr>
                <a:srgbClr val="003366"/>
              </a:buClr>
              <a:buSzPct val="75000"/>
              <a:buFont typeface="Symbol" pitchFamily="18" charset="2"/>
              <a:buNone/>
            </a:pPr>
            <a:r>
              <a:rPr lang="bg-BG" altLang="ja-JP" sz="1800" smtClean="0">
                <a:solidFill>
                  <a:srgbClr val="003366"/>
                </a:solidFill>
                <a:latin typeface="Arial" charset="0"/>
                <a:cs typeface="Arial" charset="0"/>
              </a:rPr>
              <a:t>.</a:t>
            </a:r>
            <a:endParaRPr lang="bg-BG" altLang="bg-BG" sz="1800" b="1" i="1" smtClean="0">
              <a:solidFill>
                <a:srgbClr val="003366"/>
              </a:solidFill>
              <a:latin typeface="Arial" charset="0"/>
              <a:ea typeface="HGP明朝E"/>
              <a:cs typeface="Arial" charset="0"/>
            </a:endParaRPr>
          </a:p>
        </p:txBody>
      </p:sp>
      <p:sp>
        <p:nvSpPr>
          <p:cNvPr id="105474" name="Title 2"/>
          <p:cNvSpPr>
            <a:spLocks noGrp="1"/>
          </p:cNvSpPr>
          <p:nvPr>
            <p:ph type="title"/>
          </p:nvPr>
        </p:nvSpPr>
        <p:spPr>
          <a:xfrm>
            <a:off x="457200" y="338138"/>
            <a:ext cx="8229600" cy="498475"/>
          </a:xfrm>
        </p:spPr>
        <p:txBody>
          <a:bodyPr/>
          <a:lstStyle/>
          <a:p>
            <a:r>
              <a:rPr lang="bg-BG" altLang="en-US" sz="2400" smtClean="0">
                <a:solidFill>
                  <a:srgbClr val="003366"/>
                </a:solidFill>
                <a:latin typeface="Arial" charset="0"/>
                <a:cs typeface="Arial" charset="0"/>
              </a:rPr>
              <a:t>Очаквани основни резултати на база на предложения бюджет по тематичната подпрограма</a:t>
            </a:r>
            <a:endParaRPr lang="bg-BG" altLang="bg-BG" sz="2400" smtClean="0">
              <a:solidFill>
                <a:srgbClr val="003366"/>
              </a:solidFill>
              <a:latin typeface="Arial" charset="0"/>
              <a:cs typeface="Arial" charset="0"/>
            </a:endParaRPr>
          </a:p>
        </p:txBody>
      </p:sp>
      <p:sp>
        <p:nvSpPr>
          <p:cNvPr id="105475" name="Footer Placeholder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ru-RU" altLang="bg-BG" smtClean="0">
                <a:cs typeface="Arial" charset="0"/>
              </a:rPr>
              <a:t>Дирекция „Развитие на селските райони“ Министерство на земеделието и храните</a:t>
            </a:r>
            <a:endParaRPr lang="bg-BG" altLang="bg-BG" smtClean="0">
              <a:cs typeface="Arial"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Content Placeholder 1"/>
          <p:cNvSpPr>
            <a:spLocks noGrp="1"/>
          </p:cNvSpPr>
          <p:nvPr>
            <p:ph idx="4294967295"/>
          </p:nvPr>
        </p:nvSpPr>
        <p:spPr>
          <a:xfrm>
            <a:off x="250825" y="2133600"/>
            <a:ext cx="8569325" cy="3959225"/>
          </a:xfrm>
        </p:spPr>
        <p:txBody>
          <a:bodyPr/>
          <a:lstStyle/>
          <a:p>
            <a:pPr marL="0" indent="0">
              <a:buFont typeface="Symbol" pitchFamily="18" charset="2"/>
              <a:buNone/>
            </a:pPr>
            <a:r>
              <a:rPr lang="bg-BG" altLang="bg-BG" b="1" smtClean="0">
                <a:solidFill>
                  <a:schemeClr val="tx1"/>
                </a:solidFill>
              </a:rPr>
              <a:t>Описание на мярката</a:t>
            </a:r>
            <a:r>
              <a:rPr lang="bg-BG" altLang="bg-BG" sz="1800" b="1" smtClean="0">
                <a:solidFill>
                  <a:schemeClr val="tx1"/>
                </a:solidFill>
              </a:rPr>
              <a:t> </a:t>
            </a:r>
          </a:p>
          <a:p>
            <a:pPr marL="0" indent="0" algn="just">
              <a:buFont typeface="Symbol" pitchFamily="18" charset="2"/>
              <a:buNone/>
            </a:pPr>
            <a:r>
              <a:rPr lang="bg-BG" altLang="bg-BG" smtClean="0"/>
              <a:t>Местното развитие в рамките на подхода ЛИДЕР в периода 2014 – 2020 г. се нарича “Водено от общностите местно развитие” (ВОМР). </a:t>
            </a:r>
          </a:p>
          <a:p>
            <a:pPr marL="0" indent="0" algn="just">
              <a:buFont typeface="Symbol" pitchFamily="18" charset="2"/>
              <a:buNone/>
            </a:pPr>
            <a:r>
              <a:rPr lang="bg-BG" altLang="bg-BG" smtClean="0"/>
              <a:t>То се извършва чрез интегрирани и многосекторни </a:t>
            </a:r>
            <a:r>
              <a:rPr lang="bg-BG" altLang="bg-BG" u="sng" smtClean="0"/>
              <a:t>стратегии за воденото от общностите местно развитие</a:t>
            </a:r>
            <a:r>
              <a:rPr lang="bg-BG" altLang="bg-BG" smtClean="0"/>
              <a:t>, основани на характеристиките на района и разработени въз основа на местните потребности, потенциал и включващи иновативни характеристики. </a:t>
            </a:r>
          </a:p>
        </p:txBody>
      </p:sp>
      <p:sp>
        <p:nvSpPr>
          <p:cNvPr id="107522" name="Title 2"/>
          <p:cNvSpPr>
            <a:spLocks noGrp="1"/>
          </p:cNvSpPr>
          <p:nvPr>
            <p:ph type="title" idx="4294967295"/>
          </p:nvPr>
        </p:nvSpPr>
        <p:spPr/>
        <p:txBody>
          <a:bodyPr/>
          <a:lstStyle/>
          <a:p>
            <a:r>
              <a:rPr lang="bg-BG" altLang="bg-BG" sz="3200" b="1" smtClean="0">
                <a:solidFill>
                  <a:schemeClr val="tx1"/>
                </a:solidFill>
              </a:rPr>
              <a:t>Водено от общностите местно развитие/ЛИДЕР</a:t>
            </a:r>
            <a:r>
              <a:rPr lang="bg-BG" altLang="bg-BG" smtClean="0">
                <a:solidFill>
                  <a:schemeClr val="tx1"/>
                </a:solidFill>
              </a:rPr>
              <a:t> </a:t>
            </a:r>
            <a:br>
              <a:rPr lang="bg-BG" altLang="bg-BG" smtClean="0">
                <a:solidFill>
                  <a:schemeClr val="tx1"/>
                </a:solidFill>
              </a:rPr>
            </a:br>
            <a:r>
              <a:rPr lang="bg-BG" altLang="bg-BG" sz="3200" smtClean="0">
                <a:solidFill>
                  <a:schemeClr val="tx1"/>
                </a:solidFill>
              </a:rPr>
              <a:t>Мярка 19</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Content Placeholder 1"/>
          <p:cNvSpPr>
            <a:spLocks noGrp="1"/>
          </p:cNvSpPr>
          <p:nvPr>
            <p:ph idx="4294967295"/>
          </p:nvPr>
        </p:nvSpPr>
        <p:spPr>
          <a:xfrm>
            <a:off x="250825" y="1773238"/>
            <a:ext cx="8569325" cy="4392612"/>
          </a:xfrm>
        </p:spPr>
        <p:txBody>
          <a:bodyPr/>
          <a:lstStyle/>
          <a:p>
            <a:pPr marL="0" indent="0" algn="just">
              <a:buFont typeface="Symbol" pitchFamily="18" charset="2"/>
              <a:buNone/>
            </a:pPr>
            <a:r>
              <a:rPr lang="bg-BG" altLang="bg-BG" sz="2300" smtClean="0"/>
              <a:t>Съгласно приоритетна област 6 (б) от Регламент 1305 основната цел на ВОМР е стимулиране на местното развитие в селските райони. </a:t>
            </a:r>
          </a:p>
          <a:p>
            <a:pPr marL="0" indent="0" algn="just">
              <a:buFont typeface="Symbol" pitchFamily="18" charset="2"/>
              <a:buNone/>
            </a:pPr>
            <a:r>
              <a:rPr lang="bg-BG" altLang="bg-BG" sz="2300" smtClean="0"/>
              <a:t>Приоритети на ВОМР за програмен период 2014-2020 г.: </a:t>
            </a:r>
          </a:p>
          <a:p>
            <a:pPr marL="0" indent="0" algn="just"/>
            <a:r>
              <a:rPr lang="bg-BG" altLang="bg-BG" sz="2300" smtClean="0"/>
              <a:t> Насърчаване на социалното приобщаване, намаляване на бедността и икономическо развитие, интегриран подход към околната среда, използване на потенциална на културното и историческото наследство и насърчаване на иновациите.</a:t>
            </a:r>
          </a:p>
          <a:p>
            <a:pPr marL="0" indent="0" algn="just"/>
            <a:r>
              <a:rPr lang="bg-BG" altLang="bg-BG" sz="2300" smtClean="0"/>
              <a:t>Насърчаване сдружаването на общините в процеса на формиране на МГД без да се ограничава възможността за финансиране и на групи, действащи на територията само на една община.</a:t>
            </a:r>
            <a:endParaRPr lang="bg-BG" altLang="bg-BG" sz="1600" smtClean="0">
              <a:solidFill>
                <a:srgbClr val="002060"/>
              </a:solidFill>
            </a:endParaRPr>
          </a:p>
          <a:p>
            <a:pPr marL="0" indent="0" algn="just"/>
            <a:endParaRPr lang="bg-BG" altLang="bg-BG" sz="2300" smtClean="0"/>
          </a:p>
        </p:txBody>
      </p:sp>
      <p:sp>
        <p:nvSpPr>
          <p:cNvPr id="108546" name="Title 2"/>
          <p:cNvSpPr>
            <a:spLocks noGrp="1"/>
          </p:cNvSpPr>
          <p:nvPr>
            <p:ph type="title" idx="4294967295"/>
          </p:nvPr>
        </p:nvSpPr>
        <p:spPr/>
        <p:txBody>
          <a:bodyPr/>
          <a:lstStyle/>
          <a:p>
            <a:r>
              <a:rPr lang="bg-BG" altLang="bg-BG" sz="3200" b="1" smtClean="0">
                <a:solidFill>
                  <a:schemeClr val="tx1"/>
                </a:solidFill>
              </a:rPr>
              <a:t>Водено от общностите местно развитие/ЛИДЕР</a:t>
            </a:r>
            <a:r>
              <a:rPr lang="bg-BG" altLang="bg-BG" smtClean="0"/>
              <a:t> </a:t>
            </a:r>
            <a:br>
              <a:rPr lang="bg-BG" altLang="bg-BG" smtClean="0"/>
            </a:br>
            <a:r>
              <a:rPr lang="bg-BG" altLang="bg-BG" sz="3200" smtClean="0"/>
              <a:t>Мярка 19, Цели</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Content Placeholder 1"/>
          <p:cNvSpPr>
            <a:spLocks noGrp="1"/>
          </p:cNvSpPr>
          <p:nvPr>
            <p:ph idx="4294967295"/>
          </p:nvPr>
        </p:nvSpPr>
        <p:spPr>
          <a:xfrm>
            <a:off x="250825" y="1844675"/>
            <a:ext cx="8569325" cy="4248150"/>
          </a:xfrm>
        </p:spPr>
        <p:txBody>
          <a:bodyPr/>
          <a:lstStyle/>
          <a:p>
            <a:pPr marL="457200" indent="-457200">
              <a:buFont typeface="Symbol" pitchFamily="18" charset="2"/>
              <a:buNone/>
            </a:pPr>
            <a:endParaRPr lang="bg-BG" altLang="bg-BG" b="1" smtClean="0">
              <a:solidFill>
                <a:schemeClr val="tx1"/>
              </a:solidFill>
            </a:endParaRPr>
          </a:p>
          <a:p>
            <a:pPr marL="457200" indent="-457200">
              <a:buFont typeface="Symbol" pitchFamily="18" charset="2"/>
              <a:buNone/>
            </a:pPr>
            <a:endParaRPr lang="bg-BG" altLang="bg-BG" b="1" smtClean="0">
              <a:solidFill>
                <a:schemeClr val="tx1"/>
              </a:solidFill>
            </a:endParaRPr>
          </a:p>
          <a:p>
            <a:pPr marL="457200" indent="-457200">
              <a:buFont typeface="Symbol" pitchFamily="18" charset="2"/>
              <a:buNone/>
            </a:pPr>
            <a:r>
              <a:rPr lang="bg-BG" altLang="bg-BG" b="1" smtClean="0">
                <a:solidFill>
                  <a:schemeClr val="tx1"/>
                </a:solidFill>
              </a:rPr>
              <a:t>Обхват на подпомагане</a:t>
            </a:r>
          </a:p>
          <a:p>
            <a:pPr marL="457200" indent="-457200">
              <a:buFont typeface="Symbol" pitchFamily="18" charset="2"/>
              <a:buNone/>
            </a:pPr>
            <a:endParaRPr lang="bg-BG" altLang="bg-BG" sz="2300" smtClean="0"/>
          </a:p>
          <a:p>
            <a:pPr marL="457200" indent="-457200">
              <a:buFont typeface="Symbol" pitchFamily="18" charset="2"/>
              <a:buNone/>
            </a:pPr>
            <a:r>
              <a:rPr lang="bg-BG" altLang="bg-BG" sz="2300" smtClean="0"/>
              <a:t>Подходът ВОМР през програмния период 2014 – 2012 г. се прилага на </a:t>
            </a:r>
            <a:r>
              <a:rPr lang="bg-BG" altLang="bg-BG" sz="2300" u="sng" smtClean="0"/>
              <a:t>ниво община или обединение на съседни общини</a:t>
            </a:r>
            <a:r>
              <a:rPr lang="bg-BG" altLang="bg-BG" sz="2300" smtClean="0"/>
              <a:t>. </a:t>
            </a:r>
          </a:p>
          <a:p>
            <a:pPr marL="457200" indent="-457200">
              <a:buFont typeface="Symbol" pitchFamily="18" charset="2"/>
              <a:buNone/>
            </a:pPr>
            <a:r>
              <a:rPr lang="bg-BG" altLang="bg-BG" sz="2300" smtClean="0"/>
              <a:t>Всяка стратегия за водено от общностите местно развитие обхваща територия с население между </a:t>
            </a:r>
            <a:r>
              <a:rPr lang="bg-BG" altLang="bg-BG" sz="2300" u="sng" smtClean="0"/>
              <a:t>10 000 и 150 000</a:t>
            </a:r>
            <a:r>
              <a:rPr lang="bg-BG" altLang="bg-BG" sz="2300" smtClean="0"/>
              <a:t> жители. </a:t>
            </a:r>
          </a:p>
        </p:txBody>
      </p:sp>
      <p:sp>
        <p:nvSpPr>
          <p:cNvPr id="109570" name="Title 2"/>
          <p:cNvSpPr>
            <a:spLocks noGrp="1"/>
          </p:cNvSpPr>
          <p:nvPr>
            <p:ph type="title" idx="4294967295"/>
          </p:nvPr>
        </p:nvSpPr>
        <p:spPr/>
        <p:txBody>
          <a:bodyPr/>
          <a:lstStyle/>
          <a:p>
            <a:r>
              <a:rPr lang="bg-BG" altLang="bg-BG" sz="3200" b="1" smtClean="0">
                <a:solidFill>
                  <a:schemeClr val="tx1"/>
                </a:solidFill>
              </a:rPr>
              <a:t>Водено от общностите местно развитие/ЛИДЕР</a:t>
            </a:r>
            <a:r>
              <a:rPr lang="bg-BG" altLang="bg-BG" smtClean="0">
                <a:solidFill>
                  <a:schemeClr val="tx1"/>
                </a:solidFill>
              </a:rPr>
              <a:t> </a:t>
            </a:r>
            <a:br>
              <a:rPr lang="bg-BG" altLang="bg-BG" smtClean="0">
                <a:solidFill>
                  <a:schemeClr val="tx1"/>
                </a:solidFill>
              </a:rPr>
            </a:br>
            <a:r>
              <a:rPr lang="bg-BG" altLang="bg-BG" sz="3200" smtClean="0">
                <a:solidFill>
                  <a:schemeClr val="tx1"/>
                </a:solidFill>
              </a:rPr>
              <a:t>Мярка 19</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2"/>
          <p:cNvSpPr>
            <a:spLocks noGrp="1"/>
          </p:cNvSpPr>
          <p:nvPr>
            <p:ph type="title"/>
          </p:nvPr>
        </p:nvSpPr>
        <p:spPr>
          <a:xfrm>
            <a:off x="323850" y="692150"/>
            <a:ext cx="8362950" cy="720725"/>
          </a:xfrm>
        </p:spPr>
        <p:txBody>
          <a:bodyPr/>
          <a:lstStyle/>
          <a:p>
            <a:pPr algn="l"/>
            <a:r>
              <a:rPr lang="bg-BG" sz="2000" b="1" smtClean="0"/>
              <a:t>Мярка 14 „Плащания за хуманно отношение към животните“</a:t>
            </a:r>
            <a:endParaRPr lang="bg-BG" sz="2200" smtClean="0"/>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smtClean="0">
              <a:ln w="1905"/>
              <a:solidFill>
                <a:schemeClr val="tx1"/>
              </a:solidFill>
              <a:effectLst>
                <a:innerShdw blurRad="69850" dist="43180" dir="5400000">
                  <a:srgbClr val="000000">
                    <a:alpha val="65000"/>
                  </a:srgbClr>
                </a:innerShdw>
              </a:effectLst>
            </a:endParaRPr>
          </a:p>
          <a:p>
            <a:pPr>
              <a:defRPr/>
            </a:pPr>
            <a:r>
              <a:rPr lang="ru-RU"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a:ln w="1905"/>
              <a:solidFill>
                <a:schemeClr val="tx1"/>
              </a:solidFill>
              <a:effectLst>
                <a:innerShdw blurRad="69850" dist="43180" dir="5400000">
                  <a:srgbClr val="000000">
                    <a:alpha val="65000"/>
                  </a:srgbClr>
                </a:innerShdw>
              </a:effectLst>
            </a:endParaRPr>
          </a:p>
        </p:txBody>
      </p:sp>
      <p:sp>
        <p:nvSpPr>
          <p:cNvPr id="5" name="Content Placeholder 1"/>
          <p:cNvSpPr>
            <a:spLocks noGrp="1"/>
          </p:cNvSpPr>
          <p:nvPr>
            <p:ph idx="1"/>
          </p:nvPr>
        </p:nvSpPr>
        <p:spPr>
          <a:xfrm>
            <a:off x="250825" y="1643063"/>
            <a:ext cx="8642350" cy="4594225"/>
          </a:xfrm>
        </p:spPr>
        <p:txBody>
          <a:bodyPr/>
          <a:lstStyle/>
          <a:p>
            <a:pPr marL="0" indent="0">
              <a:buClr>
                <a:srgbClr val="94C600"/>
              </a:buClr>
              <a:buFont typeface="Symbol" pitchFamily="18" charset="2"/>
              <a:buNone/>
              <a:defRPr/>
            </a:pPr>
            <a:r>
              <a:rPr lang="bg-BG" sz="2000" b="1" dirty="0">
                <a:solidFill>
                  <a:prstClr val="black"/>
                </a:solidFill>
              </a:rPr>
              <a:t>Цели на мярката:</a:t>
            </a:r>
          </a:p>
          <a:p>
            <a:pPr marL="33020" indent="0" algn="just">
              <a:spcBef>
                <a:spcPts val="0"/>
              </a:spcBef>
              <a:buClr>
                <a:prstClr val="white"/>
              </a:buClr>
              <a:buFont typeface="Symbol" pitchFamily="18" charset="2"/>
              <a:buNone/>
              <a:defRPr/>
            </a:pPr>
            <a:r>
              <a:rPr lang="bg-BG" sz="1600" dirty="0" smtClean="0">
                <a:solidFill>
                  <a:prstClr val="black"/>
                </a:solidFill>
                <a:ea typeface="+mj-ea"/>
                <a:cs typeface="+mj-cs"/>
              </a:rPr>
              <a:t>Осигуряване </a:t>
            </a:r>
            <a:r>
              <a:rPr lang="bg-BG" sz="1600" dirty="0">
                <a:solidFill>
                  <a:prstClr val="black"/>
                </a:solidFill>
                <a:ea typeface="+mj-ea"/>
                <a:cs typeface="+mj-cs"/>
              </a:rPr>
              <a:t>на качествени и безопасни храни и покриване очакванията на крайните потребители</a:t>
            </a:r>
            <a:r>
              <a:rPr lang="en-US" sz="1600" dirty="0">
                <a:solidFill>
                  <a:prstClr val="black"/>
                </a:solidFill>
                <a:ea typeface="+mj-ea"/>
                <a:cs typeface="+mj-cs"/>
              </a:rPr>
              <a:t>;</a:t>
            </a:r>
          </a:p>
          <a:p>
            <a:pPr marL="33020" indent="0" algn="just">
              <a:spcBef>
                <a:spcPts val="0"/>
              </a:spcBef>
              <a:buClr>
                <a:prstClr val="white"/>
              </a:buClr>
              <a:buFont typeface="Symbol" pitchFamily="18" charset="2"/>
              <a:buNone/>
              <a:defRPr/>
            </a:pPr>
            <a:r>
              <a:rPr lang="bg-BG" sz="1600" dirty="0">
                <a:solidFill>
                  <a:prstClr val="black"/>
                </a:solidFill>
                <a:ea typeface="+mj-ea"/>
                <a:cs typeface="+mj-cs"/>
              </a:rPr>
              <a:t>Осигуряване на условия за отглеждане на животните, които не водят до психически или физически </a:t>
            </a:r>
            <a:r>
              <a:rPr lang="bg-BG" sz="1600" dirty="0" smtClean="0">
                <a:solidFill>
                  <a:prstClr val="black"/>
                </a:solidFill>
                <a:ea typeface="+mj-ea"/>
                <a:cs typeface="+mj-cs"/>
              </a:rPr>
              <a:t>стрес, </a:t>
            </a:r>
            <a:r>
              <a:rPr lang="bg-BG" sz="1600" dirty="0">
                <a:solidFill>
                  <a:prstClr val="black"/>
                </a:solidFill>
                <a:ea typeface="+mj-ea"/>
                <a:cs typeface="+mj-cs"/>
              </a:rPr>
              <a:t>включително осигуряване на безопасни условия за труд;</a:t>
            </a:r>
            <a:endParaRPr lang="en-US" sz="1600" dirty="0">
              <a:solidFill>
                <a:prstClr val="black"/>
              </a:solidFill>
              <a:ea typeface="+mj-ea"/>
              <a:cs typeface="+mj-cs"/>
            </a:endParaRPr>
          </a:p>
          <a:p>
            <a:pPr marL="33020" indent="0" algn="just">
              <a:spcBef>
                <a:spcPts val="0"/>
              </a:spcBef>
              <a:buClr>
                <a:prstClr val="white"/>
              </a:buClr>
              <a:buFont typeface="Symbol" pitchFamily="18" charset="2"/>
              <a:buNone/>
              <a:defRPr/>
            </a:pPr>
            <a:r>
              <a:rPr lang="bg-BG" sz="1600" dirty="0">
                <a:solidFill>
                  <a:prstClr val="black"/>
                </a:solidFill>
                <a:ea typeface="+mj-ea"/>
                <a:cs typeface="+mj-cs"/>
              </a:rPr>
              <a:t>Превенция на заболявания и паразитни болести (Стратегията на ЕК “По-добре профилактика, отколкото лечение”) чрез подобряване на условията на отглеждане и осигуряване на питателна храна по всяко време</a:t>
            </a:r>
            <a:r>
              <a:rPr lang="en-US" sz="1600" dirty="0">
                <a:solidFill>
                  <a:prstClr val="black"/>
                </a:solidFill>
                <a:ea typeface="+mj-ea"/>
                <a:cs typeface="+mj-cs"/>
              </a:rPr>
              <a:t>, </a:t>
            </a:r>
            <a:r>
              <a:rPr lang="bg-BG" sz="1600" dirty="0">
                <a:solidFill>
                  <a:prstClr val="black"/>
                </a:solidFill>
                <a:ea typeface="+mj-ea"/>
                <a:cs typeface="+mj-cs"/>
              </a:rPr>
              <a:t>така че животните да са енергични и здрави</a:t>
            </a:r>
            <a:r>
              <a:rPr lang="bg-BG" sz="1600" dirty="0" smtClean="0">
                <a:solidFill>
                  <a:prstClr val="black"/>
                </a:solidFill>
                <a:ea typeface="+mj-ea"/>
                <a:cs typeface="+mj-cs"/>
              </a:rPr>
              <a:t>.</a:t>
            </a:r>
          </a:p>
          <a:p>
            <a:pPr marL="33020" indent="0" algn="just">
              <a:spcBef>
                <a:spcPts val="0"/>
              </a:spcBef>
              <a:buClr>
                <a:prstClr val="white"/>
              </a:buClr>
              <a:buFont typeface="Symbol" pitchFamily="18" charset="2"/>
              <a:buNone/>
              <a:defRPr/>
            </a:pPr>
            <a:endParaRPr lang="bg-BG" sz="1300" b="1" dirty="0">
              <a:solidFill>
                <a:prstClr val="black"/>
              </a:solidFill>
            </a:endParaRPr>
          </a:p>
          <a:p>
            <a:pPr marL="0" indent="0">
              <a:buClr>
                <a:srgbClr val="94C600"/>
              </a:buClr>
              <a:buFont typeface="Symbol" pitchFamily="18" charset="2"/>
              <a:buNone/>
              <a:defRPr/>
            </a:pPr>
            <a:r>
              <a:rPr lang="bg-BG" sz="2000" b="1" dirty="0">
                <a:solidFill>
                  <a:prstClr val="black"/>
                </a:solidFill>
              </a:rPr>
              <a:t>Обхват на подпомагане</a:t>
            </a:r>
            <a:r>
              <a:rPr lang="bg-BG" sz="2000" b="1" dirty="0" smtClean="0">
                <a:solidFill>
                  <a:prstClr val="black"/>
                </a:solidFill>
              </a:rPr>
              <a:t>:</a:t>
            </a:r>
            <a:endParaRPr lang="bg-BG" sz="2000" b="1" dirty="0">
              <a:solidFill>
                <a:prstClr val="black"/>
              </a:solidFill>
            </a:endParaRPr>
          </a:p>
          <a:p>
            <a:pPr marL="33020" indent="0" algn="just">
              <a:spcBef>
                <a:spcPts val="0"/>
              </a:spcBef>
              <a:buClr>
                <a:srgbClr val="94C600"/>
              </a:buClr>
              <a:buFont typeface="Symbol" pitchFamily="18" charset="2"/>
              <a:buNone/>
              <a:defRPr/>
            </a:pPr>
            <a:r>
              <a:rPr lang="bg-BG" sz="1600" dirty="0">
                <a:solidFill>
                  <a:prstClr val="black"/>
                </a:solidFill>
                <a:ea typeface="+mj-ea"/>
                <a:cs typeface="+mj-cs"/>
              </a:rPr>
              <a:t>Помощта ще се предоставя под формата на годишни плащания за покриване частично или изцяло на допълнителни разходи или пропуснати доходи, свързани с изпълнение на доброволни ангажименти, поети за период от 1 до 7 години от земеделски производители, отглеждащи птици, свине, едри преживни животни</a:t>
            </a:r>
            <a:r>
              <a:rPr lang="ru-RU" sz="1600" dirty="0">
                <a:solidFill>
                  <a:prstClr val="black"/>
                </a:solidFill>
                <a:ea typeface="+mj-ea"/>
                <a:cs typeface="+mj-cs"/>
              </a:rPr>
              <a:t> (</a:t>
            </a:r>
            <a:r>
              <a:rPr lang="bg-BG" sz="1600" dirty="0">
                <a:solidFill>
                  <a:prstClr val="black"/>
                </a:solidFill>
                <a:ea typeface="+mj-ea"/>
                <a:cs typeface="+mj-cs"/>
              </a:rPr>
              <a:t>ЕПЖ) и дребни преживни животни (ДПЖ)</a:t>
            </a:r>
            <a:r>
              <a:rPr lang="ru-RU" sz="1600" dirty="0">
                <a:solidFill>
                  <a:prstClr val="black"/>
                </a:solidFill>
                <a:ea typeface="+mj-ea"/>
                <a:cs typeface="+mj-cs"/>
              </a:rPr>
              <a:t>.</a:t>
            </a:r>
            <a:endParaRPr lang="bg-BG" sz="1600" dirty="0">
              <a:solidFill>
                <a:prstClr val="black"/>
              </a:solidFill>
              <a:ea typeface="+mj-ea"/>
              <a:cs typeface="+mj-cs"/>
            </a:endParaRPr>
          </a:p>
          <a:p>
            <a:pPr marL="33020" indent="0" algn="just">
              <a:spcBef>
                <a:spcPts val="0"/>
              </a:spcBef>
              <a:buClr>
                <a:srgbClr val="94C600"/>
              </a:buClr>
              <a:buFont typeface="Symbol" pitchFamily="18" charset="2"/>
              <a:buNone/>
              <a:defRPr/>
            </a:pPr>
            <a:r>
              <a:rPr lang="bg-BG" sz="1600" dirty="0">
                <a:solidFill>
                  <a:prstClr val="black"/>
                </a:solidFill>
                <a:ea typeface="+mj-ea"/>
                <a:cs typeface="+mj-cs"/>
              </a:rPr>
              <a:t>Плащанията се отпускат за доброволно поети ангажименти за хуманно отношение към животните, които надхвърлят съответните задължителни стандарти съгласно глава І</a:t>
            </a:r>
            <a:r>
              <a:rPr lang="ru-RU" sz="1600" dirty="0">
                <a:solidFill>
                  <a:prstClr val="black"/>
                </a:solidFill>
                <a:ea typeface="+mj-ea"/>
                <a:cs typeface="+mj-cs"/>
              </a:rPr>
              <a:t>,</a:t>
            </a:r>
            <a:r>
              <a:rPr lang="bg-BG" sz="1600" dirty="0">
                <a:solidFill>
                  <a:prstClr val="black"/>
                </a:solidFill>
                <a:ea typeface="+mj-ea"/>
                <a:cs typeface="+mj-cs"/>
              </a:rPr>
              <a:t> дял VI от Регламент (ЕС) № </a:t>
            </a:r>
            <a:r>
              <a:rPr lang="ru-RU" sz="1600" dirty="0">
                <a:solidFill>
                  <a:prstClr val="black"/>
                </a:solidFill>
                <a:ea typeface="+mj-ea"/>
                <a:cs typeface="+mj-cs"/>
              </a:rPr>
              <a:t>1306/2013.</a:t>
            </a:r>
            <a:endParaRPr lang="bg-BG" sz="1600" dirty="0">
              <a:solidFill>
                <a:prstClr val="black"/>
              </a:solidFill>
              <a:ea typeface="+mj-ea"/>
              <a:cs typeface="+mj-cs"/>
            </a:endParaRPr>
          </a:p>
          <a:p>
            <a:pPr marL="0" indent="0" algn="just">
              <a:buFont typeface="Symbol" pitchFamily="18" charset="2"/>
              <a:buNone/>
              <a:defRPr/>
            </a:pPr>
            <a:endParaRPr lang="bg-BG" sz="1600" b="1"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Content Placeholder 1"/>
          <p:cNvSpPr>
            <a:spLocks noGrp="1"/>
          </p:cNvSpPr>
          <p:nvPr>
            <p:ph idx="4294967295"/>
          </p:nvPr>
        </p:nvSpPr>
        <p:spPr>
          <a:xfrm>
            <a:off x="250825" y="2060575"/>
            <a:ext cx="8569325" cy="4032250"/>
          </a:xfrm>
        </p:spPr>
        <p:txBody>
          <a:bodyPr/>
          <a:lstStyle/>
          <a:p>
            <a:pPr marL="457200" indent="-457200">
              <a:buFont typeface="Symbol" pitchFamily="18" charset="2"/>
              <a:buNone/>
            </a:pPr>
            <a:r>
              <a:rPr lang="bg-BG" altLang="bg-BG" b="1" smtClean="0"/>
              <a:t>Под-мерки по мярка “Водено от общностите местно развитие”: </a:t>
            </a:r>
            <a:endParaRPr lang="bg-BG" altLang="bg-BG" smtClean="0"/>
          </a:p>
          <a:p>
            <a:pPr marL="457200" indent="-457200">
              <a:buFont typeface="Symbol" pitchFamily="18" charset="2"/>
              <a:buNone/>
            </a:pPr>
            <a:r>
              <a:rPr lang="bg-BG" altLang="bg-BG" smtClean="0"/>
              <a:t>19.1 Под-мярка “Помощ за подготвителни дейности”;</a:t>
            </a:r>
          </a:p>
          <a:p>
            <a:pPr marL="457200" indent="-457200">
              <a:buFont typeface="Symbol" pitchFamily="18" charset="2"/>
              <a:buNone/>
            </a:pPr>
            <a:r>
              <a:rPr lang="bg-BG" altLang="bg-BG" smtClean="0"/>
              <a:t>19.2 Под-мярка “Прилагане на операции в рамките на стратегии за водено от общностите  местно развитие”; </a:t>
            </a:r>
          </a:p>
          <a:p>
            <a:pPr marL="457200" indent="-457200">
              <a:buFont typeface="Symbol" pitchFamily="18" charset="2"/>
              <a:buNone/>
            </a:pPr>
            <a:r>
              <a:rPr lang="bg-BG" altLang="bg-BG" smtClean="0"/>
              <a:t>19.3 Под-мярка “Подготовка и изпълнение на дейности за сътрудничество на местни  групи за действие”; </a:t>
            </a:r>
          </a:p>
          <a:p>
            <a:pPr marL="457200" indent="-457200">
              <a:buFont typeface="Symbol" pitchFamily="18" charset="2"/>
              <a:buNone/>
            </a:pPr>
            <a:r>
              <a:rPr lang="bg-BG" altLang="bg-BG" smtClean="0"/>
              <a:t>19.4 Под-мярка “Текущи разходи и популяризиране на стратегия за водено от общностите местно развитие”;</a:t>
            </a:r>
          </a:p>
        </p:txBody>
      </p:sp>
      <p:sp>
        <p:nvSpPr>
          <p:cNvPr id="110594" name="Title 2"/>
          <p:cNvSpPr>
            <a:spLocks noGrp="1"/>
          </p:cNvSpPr>
          <p:nvPr>
            <p:ph type="title" idx="4294967295"/>
          </p:nvPr>
        </p:nvSpPr>
        <p:spPr/>
        <p:txBody>
          <a:bodyPr/>
          <a:lstStyle/>
          <a:p>
            <a:r>
              <a:rPr lang="bg-BG" altLang="bg-BG" sz="3200" b="1" smtClean="0">
                <a:solidFill>
                  <a:schemeClr val="tx1"/>
                </a:solidFill>
              </a:rPr>
              <a:t>Водено от общностите местно развитие/ЛИДЕР</a:t>
            </a:r>
            <a:r>
              <a:rPr lang="bg-BG" altLang="bg-BG" smtClean="0">
                <a:solidFill>
                  <a:schemeClr val="tx1"/>
                </a:solidFill>
              </a:rPr>
              <a:t> </a:t>
            </a:r>
            <a:br>
              <a:rPr lang="bg-BG" altLang="bg-BG" smtClean="0">
                <a:solidFill>
                  <a:schemeClr val="tx1"/>
                </a:solidFill>
              </a:rPr>
            </a:br>
            <a:r>
              <a:rPr lang="bg-BG" altLang="bg-BG" sz="3200" smtClean="0">
                <a:solidFill>
                  <a:schemeClr val="tx1"/>
                </a:solidFill>
              </a:rPr>
              <a:t>Мярка 19</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2"/>
          <p:cNvSpPr>
            <a:spLocks noGrp="1"/>
          </p:cNvSpPr>
          <p:nvPr>
            <p:ph type="title"/>
          </p:nvPr>
        </p:nvSpPr>
        <p:spPr/>
        <p:txBody>
          <a:bodyPr/>
          <a:lstStyle/>
          <a:p>
            <a:r>
              <a:rPr lang="bg-BG" altLang="bg-BG" sz="3200" smtClean="0">
                <a:solidFill>
                  <a:schemeClr val="tx1"/>
                </a:solidFill>
              </a:rPr>
              <a:t>19.1 </a:t>
            </a:r>
            <a:r>
              <a:rPr lang="bg-BG" altLang="bg-BG" sz="3200" b="1" smtClean="0">
                <a:solidFill>
                  <a:schemeClr val="tx1"/>
                </a:solidFill>
              </a:rPr>
              <a:t>Под-мярка “Помощ за подготвителни дейности”</a:t>
            </a: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b="1"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b="1" smtClean="0">
              <a:ln w="1905"/>
              <a:solidFill>
                <a:schemeClr val="tx1"/>
              </a:solidFill>
              <a:effectLst>
                <a:innerShdw blurRad="69850" dist="43180" dir="5400000">
                  <a:srgbClr val="000000">
                    <a:alpha val="65000"/>
                  </a:srgbClr>
                </a:innerShdw>
              </a:effectLst>
            </a:endParaRPr>
          </a:p>
          <a:p>
            <a:pPr>
              <a:defRPr/>
            </a:pPr>
            <a:r>
              <a:rPr lang="ru-RU" b="1"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b="1">
              <a:ln w="1905"/>
              <a:solidFill>
                <a:schemeClr val="tx1"/>
              </a:solidFill>
              <a:effectLst>
                <a:innerShdw blurRad="69850" dist="43180" dir="5400000">
                  <a:srgbClr val="000000">
                    <a:alpha val="65000"/>
                  </a:srgbClr>
                </a:innerShdw>
              </a:effectLst>
            </a:endParaRPr>
          </a:p>
        </p:txBody>
      </p:sp>
      <p:sp>
        <p:nvSpPr>
          <p:cNvPr id="111619" name="Content Placeholder 1"/>
          <p:cNvSpPr>
            <a:spLocks noGrp="1"/>
          </p:cNvSpPr>
          <p:nvPr>
            <p:ph idx="1"/>
          </p:nvPr>
        </p:nvSpPr>
        <p:spPr>
          <a:xfrm>
            <a:off x="250825" y="1989138"/>
            <a:ext cx="8642350" cy="4032250"/>
          </a:xfrm>
        </p:spPr>
        <p:txBody>
          <a:bodyPr/>
          <a:lstStyle/>
          <a:p>
            <a:pPr marL="0" indent="0">
              <a:buFont typeface="Symbol" pitchFamily="18" charset="2"/>
              <a:buNone/>
            </a:pPr>
            <a:r>
              <a:rPr lang="bg-BG" altLang="bg-BG" b="1" smtClean="0"/>
              <a:t>Вид на операциите</a:t>
            </a:r>
          </a:p>
          <a:p>
            <a:pPr marL="0" indent="0"/>
            <a:r>
              <a:rPr lang="bg-BG" altLang="bg-BG" smtClean="0"/>
              <a:t> А. Финансиране чрез т.нар. „стартов пакет“ в рамките на ЛИДЕР, състоящ се от действия за изграждане на капацитет за местните общности, които не са прилагали подхода ЛИДЕР през програмния период 2007—2013 г., и помощ за малки пилотни проекти;</a:t>
            </a:r>
          </a:p>
          <a:p>
            <a:pPr marL="0" indent="0"/>
            <a:r>
              <a:rPr lang="bg-BG" altLang="bg-BG" smtClean="0"/>
              <a:t> Б. Изграждане на капацитет, обучение и изграждане на мрежи с цел изготвяне и изпълнение на стратегия за местно развитие. </a:t>
            </a:r>
          </a:p>
        </p:txBody>
      </p:sp>
    </p:spTree>
  </p:cSld>
  <p:clrMapOvr>
    <a:masterClrMapping/>
  </p:clrMapOvr>
  <p:transition spd="slow">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2"/>
          <p:cNvSpPr>
            <a:spLocks noGrp="1"/>
          </p:cNvSpPr>
          <p:nvPr>
            <p:ph type="title" idx="4294967295"/>
          </p:nvPr>
        </p:nvSpPr>
        <p:spPr/>
        <p:txBody>
          <a:bodyPr/>
          <a:lstStyle/>
          <a:p>
            <a:r>
              <a:rPr lang="bg-BG" altLang="bg-BG" sz="3600" smtClean="0">
                <a:solidFill>
                  <a:schemeClr val="tx1"/>
                </a:solidFill>
              </a:rPr>
              <a:t>19.1 </a:t>
            </a:r>
            <a:r>
              <a:rPr lang="bg-BG" altLang="bg-BG" sz="3600" b="1" smtClean="0">
                <a:solidFill>
                  <a:schemeClr val="tx1"/>
                </a:solidFill>
              </a:rPr>
              <a:t>Под-мярка “Помощ за подготвителни дейности”</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
        <p:nvSpPr>
          <p:cNvPr id="112643" name="Content Placeholder 1"/>
          <p:cNvSpPr>
            <a:spLocks noGrp="1"/>
          </p:cNvSpPr>
          <p:nvPr>
            <p:ph idx="4294967295"/>
          </p:nvPr>
        </p:nvSpPr>
        <p:spPr>
          <a:xfrm>
            <a:off x="250825" y="2276475"/>
            <a:ext cx="8642350" cy="3889375"/>
          </a:xfrm>
        </p:spPr>
        <p:txBody>
          <a:bodyPr/>
          <a:lstStyle/>
          <a:p>
            <a:pPr marL="0" indent="0">
              <a:buFont typeface="Symbol" pitchFamily="18" charset="2"/>
              <a:buNone/>
            </a:pPr>
            <a:r>
              <a:rPr lang="bg-BG" altLang="bg-BG" b="1" smtClean="0">
                <a:solidFill>
                  <a:schemeClr val="tx1"/>
                </a:solidFill>
              </a:rPr>
              <a:t>Допустими бенефициенти</a:t>
            </a:r>
          </a:p>
          <a:p>
            <a:pPr marL="0" indent="0"/>
            <a:r>
              <a:rPr lang="bg-BG" altLang="bg-BG" smtClean="0"/>
              <a:t>Местни общности, които не са прилагали подхода ЛИДЕР в периода 2007-2013 г. (не са изпълнявали под-мярка 431-2 или мярка 41 и под-мярка 431-1) за дейности по т. А и т. Б.</a:t>
            </a:r>
          </a:p>
          <a:p>
            <a:pPr marL="0" indent="0"/>
            <a:r>
              <a:rPr lang="bg-BG" altLang="bg-BG" smtClean="0"/>
              <a:t> Местни групи за действие или общности, прилагали подхода ЛИДЕР през програмния период 2007-2013 г. на територия или част от територия, за която се кандидатства, (изпълнявали са под-мярка 431-2 или мярка 41 и под-мярка 431-1) за дейности само по т. Б.</a:t>
            </a:r>
            <a:endParaRPr lang="bg-BG" altLang="bg-BG" sz="1600" b="1"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2"/>
          <p:cNvSpPr>
            <a:spLocks noGrp="1"/>
          </p:cNvSpPr>
          <p:nvPr>
            <p:ph type="title" idx="4294967295"/>
          </p:nvPr>
        </p:nvSpPr>
        <p:spPr/>
        <p:txBody>
          <a:bodyPr/>
          <a:lstStyle/>
          <a:p>
            <a:r>
              <a:rPr lang="bg-BG" altLang="bg-BG" sz="3600" smtClean="0">
                <a:solidFill>
                  <a:schemeClr val="tx1"/>
                </a:solidFill>
              </a:rPr>
              <a:t>19.1 </a:t>
            </a:r>
            <a:r>
              <a:rPr lang="bg-BG" altLang="bg-BG" sz="3600" b="1" smtClean="0">
                <a:solidFill>
                  <a:schemeClr val="tx1"/>
                </a:solidFill>
              </a:rPr>
              <a:t>Под-мярка "Помощ за подготвителни дейности"</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
        <p:nvSpPr>
          <p:cNvPr id="113667" name="Content Placeholder 1"/>
          <p:cNvSpPr>
            <a:spLocks noGrp="1"/>
          </p:cNvSpPr>
          <p:nvPr>
            <p:ph idx="4294967295"/>
          </p:nvPr>
        </p:nvSpPr>
        <p:spPr>
          <a:xfrm>
            <a:off x="250825" y="1773238"/>
            <a:ext cx="8642350" cy="4464050"/>
          </a:xfrm>
        </p:spPr>
        <p:txBody>
          <a:bodyPr/>
          <a:lstStyle/>
          <a:p>
            <a:pPr marL="0" indent="0">
              <a:buFont typeface="Symbol" pitchFamily="18" charset="2"/>
              <a:buNone/>
            </a:pPr>
            <a:r>
              <a:rPr lang="bg-BG" altLang="bg-BG" b="1" smtClean="0"/>
              <a:t>Най-важни условия за допустимост</a:t>
            </a:r>
            <a:endParaRPr lang="en-US" altLang="bg-BG" b="1" smtClean="0"/>
          </a:p>
          <a:p>
            <a:pPr marL="0" indent="0"/>
            <a:r>
              <a:rPr lang="bg-BG" altLang="bg-BG" smtClean="0"/>
              <a:t> Целевата територия да обхваща население между 10 000 и 150 000 жители;</a:t>
            </a:r>
          </a:p>
          <a:p>
            <a:pPr marL="0" indent="0"/>
            <a:r>
              <a:rPr lang="bg-BG" altLang="bg-BG" smtClean="0"/>
              <a:t> Да представят писмено споразумение за партньорство за създаване на местна група за действие между общината/ите, частния сектор и гражданските организации на целевата територия;</a:t>
            </a:r>
          </a:p>
          <a:p>
            <a:pPr marL="0" indent="0"/>
            <a:r>
              <a:rPr lang="bg-BG" altLang="bg-BG" smtClean="0"/>
              <a:t> Да поемат задължението да регистрират организация с нестопанска цел в обществена полза по ЗЮЛНЦ и да разработят стратегия за водено от общностите местно развитие, базирана на характеристиките на подхода ЛИДЕР.</a:t>
            </a:r>
          </a:p>
        </p:txBody>
      </p:sp>
    </p:spTree>
  </p:cSld>
  <p:clrMapOvr>
    <a:masterClrMapping/>
  </p:clrMapOvr>
  <p:transition spd="slow">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2"/>
          <p:cNvSpPr>
            <a:spLocks noGrp="1"/>
          </p:cNvSpPr>
          <p:nvPr>
            <p:ph type="title" idx="4294967295"/>
          </p:nvPr>
        </p:nvSpPr>
        <p:spPr/>
        <p:txBody>
          <a:bodyPr/>
          <a:lstStyle/>
          <a:p>
            <a:r>
              <a:rPr lang="bg-BG" altLang="bg-BG" sz="3600" smtClean="0">
                <a:solidFill>
                  <a:schemeClr val="tx1"/>
                </a:solidFill>
              </a:rPr>
              <a:t>19.1 </a:t>
            </a:r>
            <a:r>
              <a:rPr lang="bg-BG" altLang="bg-BG" sz="3600" b="1" smtClean="0">
                <a:solidFill>
                  <a:schemeClr val="tx1"/>
                </a:solidFill>
              </a:rPr>
              <a:t>Под-мярка “Помощ за подготвителни дейности”</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
        <p:nvSpPr>
          <p:cNvPr id="114691" name="Content Placeholder 1"/>
          <p:cNvSpPr>
            <a:spLocks noGrp="1"/>
          </p:cNvSpPr>
          <p:nvPr>
            <p:ph idx="4294967295"/>
          </p:nvPr>
        </p:nvSpPr>
        <p:spPr>
          <a:xfrm>
            <a:off x="250825" y="1916113"/>
            <a:ext cx="8642350" cy="4321175"/>
          </a:xfrm>
        </p:spPr>
        <p:txBody>
          <a:bodyPr/>
          <a:lstStyle/>
          <a:p>
            <a:pPr marL="0" indent="0">
              <a:buFont typeface="Symbol" pitchFamily="18" charset="2"/>
              <a:buNone/>
            </a:pPr>
            <a:r>
              <a:rPr lang="bg-BG" altLang="bg-BG" b="1" smtClean="0">
                <a:solidFill>
                  <a:schemeClr val="tx1"/>
                </a:solidFill>
              </a:rPr>
              <a:t>Допустими разходи</a:t>
            </a:r>
          </a:p>
          <a:p>
            <a:pPr marL="0" indent="0">
              <a:buFont typeface="Symbol" pitchFamily="18" charset="2"/>
              <a:buNone/>
            </a:pPr>
            <a:endParaRPr lang="bg-BG" altLang="bg-BG" b="1" smtClean="0"/>
          </a:p>
          <a:p>
            <a:pPr marL="0" indent="0"/>
            <a:r>
              <a:rPr lang="bg-BG" altLang="bg-BG" smtClean="0"/>
              <a:t> </a:t>
            </a:r>
            <a:r>
              <a:rPr lang="ru-RU" altLang="bg-BG" smtClean="0"/>
              <a:t>дейности по обучение на местни заинтересовани страни</a:t>
            </a:r>
            <a:r>
              <a:rPr lang="bg-BG" altLang="bg-BG" smtClean="0"/>
              <a:t>;</a:t>
            </a:r>
          </a:p>
          <a:p>
            <a:pPr marL="0" indent="0"/>
            <a:r>
              <a:rPr lang="bg-BG" altLang="bg-BG" smtClean="0"/>
              <a:t> проучвания в съответния район;</a:t>
            </a:r>
          </a:p>
          <a:p>
            <a:pPr marL="0" indent="0"/>
            <a:r>
              <a:rPr lang="bg-BG" altLang="bg-BG" smtClean="0"/>
              <a:t> </a:t>
            </a:r>
            <a:r>
              <a:rPr lang="ru-RU" altLang="bg-BG" smtClean="0"/>
              <a:t>разходи, свързани с изготвяне на стратегия за воденото от общностите местно развитие</a:t>
            </a:r>
            <a:r>
              <a:rPr lang="bg-BG" altLang="bg-BG" smtClean="0"/>
              <a:t>;</a:t>
            </a:r>
          </a:p>
          <a:p>
            <a:pPr marL="0" indent="0"/>
            <a:r>
              <a:rPr lang="bg-BG" altLang="bg-BG" smtClean="0"/>
              <a:t> дейности за популяризиране на местните инициативи;</a:t>
            </a:r>
          </a:p>
          <a:p>
            <a:pPr marL="0" indent="0"/>
            <a:r>
              <a:rPr lang="bg-BG" altLang="bg-BG" smtClean="0"/>
              <a:t> </a:t>
            </a:r>
            <a:r>
              <a:rPr lang="ru-RU" altLang="bg-BG" smtClean="0"/>
              <a:t>административни разходи</a:t>
            </a:r>
            <a:r>
              <a:rPr lang="bg-BG" altLang="bg-BG" smtClean="0"/>
              <a:t>;</a:t>
            </a:r>
          </a:p>
          <a:p>
            <a:pPr marL="0" indent="0"/>
            <a:r>
              <a:rPr lang="bg-BG" altLang="bg-BG" smtClean="0"/>
              <a:t> </a:t>
            </a:r>
            <a:r>
              <a:rPr lang="ru-RU" altLang="bg-BG" smtClean="0"/>
              <a:t>подкрепа за малки пилотни проекти</a:t>
            </a:r>
            <a:r>
              <a:rPr lang="bg-BG" altLang="bg-BG" smtClean="0"/>
              <a:t>.</a:t>
            </a:r>
          </a:p>
        </p:txBody>
      </p:sp>
    </p:spTree>
  </p:cSld>
  <p:clrMapOvr>
    <a:masterClrMapping/>
  </p:clrMapOvr>
  <p:transition spd="slow">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Title 2"/>
          <p:cNvSpPr>
            <a:spLocks noGrp="1"/>
          </p:cNvSpPr>
          <p:nvPr>
            <p:ph type="title" idx="4294967295"/>
          </p:nvPr>
        </p:nvSpPr>
        <p:spPr>
          <a:xfrm>
            <a:off x="468313" y="338138"/>
            <a:ext cx="8218487" cy="1506537"/>
          </a:xfrm>
        </p:spPr>
        <p:txBody>
          <a:bodyPr/>
          <a:lstStyle/>
          <a:p>
            <a:r>
              <a:rPr lang="bg-BG" altLang="bg-BG" sz="3200" smtClean="0">
                <a:solidFill>
                  <a:schemeClr val="tx1"/>
                </a:solidFill>
              </a:rPr>
              <a:t>19.2 </a:t>
            </a:r>
            <a:r>
              <a:rPr lang="bg-BG" altLang="bg-BG" sz="3200" b="1" smtClean="0">
                <a:solidFill>
                  <a:schemeClr val="tx1"/>
                </a:solidFill>
              </a:rPr>
              <a:t>Под-мярка “Прилагане на операции в рамките на стратегии за водено от общностите  местно развитие”</a:t>
            </a:r>
            <a:endParaRPr lang="bg-BG" altLang="bg-BG" sz="4000" b="1" smtClean="0">
              <a:solidFill>
                <a:schemeClr val="tx1"/>
              </a:solidFill>
            </a:endParaRP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
        <p:nvSpPr>
          <p:cNvPr id="115715" name="Content Placeholder 1"/>
          <p:cNvSpPr>
            <a:spLocks noGrp="1"/>
          </p:cNvSpPr>
          <p:nvPr>
            <p:ph idx="4294967295"/>
          </p:nvPr>
        </p:nvSpPr>
        <p:spPr>
          <a:xfrm>
            <a:off x="250825" y="2276475"/>
            <a:ext cx="8642350" cy="3313113"/>
          </a:xfrm>
        </p:spPr>
        <p:txBody>
          <a:bodyPr/>
          <a:lstStyle/>
          <a:p>
            <a:pPr marL="0" indent="0">
              <a:buFont typeface="Symbol" pitchFamily="18" charset="2"/>
              <a:buNone/>
            </a:pPr>
            <a:r>
              <a:rPr lang="bg-BG" altLang="bg-BG" b="1" smtClean="0"/>
              <a:t>Допустими бенефициенти</a:t>
            </a:r>
          </a:p>
          <a:p>
            <a:pPr marL="0" indent="0">
              <a:buFont typeface="Symbol" pitchFamily="18" charset="2"/>
              <a:buNone/>
            </a:pPr>
            <a:endParaRPr lang="bg-BG" altLang="bg-BG" b="1" smtClean="0"/>
          </a:p>
          <a:p>
            <a:pPr marL="0" indent="0">
              <a:buFont typeface="Symbol" pitchFamily="18" charset="2"/>
              <a:buNone/>
            </a:pPr>
            <a:r>
              <a:rPr lang="bg-BG" altLang="bg-BG" smtClean="0"/>
              <a:t>Местни заинтересовани лица с проекти към стратегията за водено от общностите местно развитие.</a:t>
            </a:r>
          </a:p>
        </p:txBody>
      </p:sp>
    </p:spTree>
  </p:cSld>
  <p:clrMapOvr>
    <a:masterClrMapping/>
  </p:clrMapOvr>
  <p:transition spd="slow">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2"/>
          <p:cNvSpPr>
            <a:spLocks noGrp="1"/>
          </p:cNvSpPr>
          <p:nvPr>
            <p:ph type="title" idx="4294967295"/>
          </p:nvPr>
        </p:nvSpPr>
        <p:spPr/>
        <p:txBody>
          <a:bodyPr/>
          <a:lstStyle/>
          <a:p>
            <a:r>
              <a:rPr lang="bg-BG" altLang="bg-BG" sz="3200" b="1" smtClean="0">
                <a:solidFill>
                  <a:schemeClr val="tx1"/>
                </a:solidFill>
              </a:rPr>
              <a:t>19.2 Под-мярка “Прилагане на операции в рамките на стратегии за водено от общностите  местно развитие”</a:t>
            </a:r>
            <a:r>
              <a:rPr lang="bg-BG" altLang="bg-BG" smtClean="0"/>
              <a:t> </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
        <p:nvSpPr>
          <p:cNvPr id="116739" name="Content Placeholder 1"/>
          <p:cNvSpPr>
            <a:spLocks noGrp="1"/>
          </p:cNvSpPr>
          <p:nvPr>
            <p:ph idx="4294967295"/>
          </p:nvPr>
        </p:nvSpPr>
        <p:spPr>
          <a:xfrm>
            <a:off x="250825" y="1916113"/>
            <a:ext cx="8642350" cy="4248150"/>
          </a:xfrm>
        </p:spPr>
        <p:txBody>
          <a:bodyPr/>
          <a:lstStyle/>
          <a:p>
            <a:pPr marL="0" indent="0">
              <a:buFont typeface="Symbol" pitchFamily="18" charset="2"/>
              <a:buNone/>
            </a:pPr>
            <a:r>
              <a:rPr lang="bg-BG" altLang="bg-BG" b="1" smtClean="0"/>
              <a:t>Условия за допустимост</a:t>
            </a:r>
          </a:p>
          <a:p>
            <a:pPr marL="0" indent="0"/>
            <a:r>
              <a:rPr lang="bg-BG" altLang="bg-BG" smtClean="0"/>
              <a:t> Операциите трябва да са в съответствие с Регламент 1305 (EC) за ЕЗФРСР, а в случай на мерки от стратегията, които са извън обхвата на Регламент (EC) относно ЕЗФРСР, избраните дейности трябва да допринасят за постигането на приоритетите на ПРСР и на съответната стратегия за водено от общностите местно развитие; </a:t>
            </a:r>
          </a:p>
          <a:p>
            <a:pPr marL="0" indent="0"/>
            <a:r>
              <a:rPr lang="bg-BG" altLang="bg-BG" smtClean="0"/>
              <a:t> Максималната стойност на допустимите разходи за един проект, подпомаган по стратегията за водено от общностите местно развитие не може да надвишава левовата равностойност на </a:t>
            </a:r>
            <a:r>
              <a:rPr lang="bg-BG" altLang="bg-BG" u="sng" smtClean="0"/>
              <a:t>200 000 евро</a:t>
            </a:r>
            <a:r>
              <a:rPr lang="bg-BG" altLang="bg-BG" smtClean="0"/>
              <a:t>. </a:t>
            </a:r>
          </a:p>
        </p:txBody>
      </p:sp>
    </p:spTree>
  </p:cSld>
  <p:clrMapOvr>
    <a:masterClrMapping/>
  </p:clrMapOvr>
  <p:transition spd="slow">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Title 2"/>
          <p:cNvSpPr>
            <a:spLocks noGrp="1"/>
          </p:cNvSpPr>
          <p:nvPr>
            <p:ph type="title" idx="4294967295"/>
          </p:nvPr>
        </p:nvSpPr>
        <p:spPr/>
        <p:txBody>
          <a:bodyPr/>
          <a:lstStyle/>
          <a:p>
            <a:r>
              <a:rPr lang="bg-BG" altLang="bg-BG" sz="3200" b="1" smtClean="0">
                <a:solidFill>
                  <a:schemeClr val="tx1"/>
                </a:solidFill>
              </a:rPr>
              <a:t>19.2 Под-мярка “Прилагане на операции в рамките на стратегии за водено от общностите  местно развитие”</a:t>
            </a:r>
            <a:r>
              <a:rPr lang="bg-BG" altLang="bg-BG" smtClean="0"/>
              <a:t> </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
        <p:nvSpPr>
          <p:cNvPr id="117763" name="Content Placeholder 1"/>
          <p:cNvSpPr>
            <a:spLocks noGrp="1"/>
          </p:cNvSpPr>
          <p:nvPr>
            <p:ph idx="4294967295"/>
          </p:nvPr>
        </p:nvSpPr>
        <p:spPr>
          <a:xfrm>
            <a:off x="250825" y="2276475"/>
            <a:ext cx="8642350" cy="3744913"/>
          </a:xfrm>
        </p:spPr>
        <p:txBody>
          <a:bodyPr/>
          <a:lstStyle/>
          <a:p>
            <a:pPr marL="0" indent="0">
              <a:buFont typeface="Symbol" pitchFamily="18" charset="2"/>
              <a:buNone/>
            </a:pPr>
            <a:r>
              <a:rPr lang="bg-BG" altLang="bg-BG" b="1" smtClean="0"/>
              <a:t>Допустими разходи</a:t>
            </a:r>
          </a:p>
          <a:p>
            <a:pPr marL="0" indent="0">
              <a:buFont typeface="Symbol" pitchFamily="18" charset="2"/>
              <a:buNone/>
            </a:pPr>
            <a:endParaRPr lang="bg-BG" altLang="bg-BG" b="1" smtClean="0"/>
          </a:p>
          <a:p>
            <a:pPr marL="0" indent="0"/>
            <a:r>
              <a:rPr lang="bg-BG" altLang="bg-BG" smtClean="0"/>
              <a:t> Инвестиционни разходи съгласно чл. 45 от Регламент 1305 за ЕЗФРСР;</a:t>
            </a:r>
          </a:p>
          <a:p>
            <a:pPr marL="0" indent="0"/>
            <a:r>
              <a:rPr lang="bg-BG" altLang="bg-BG" smtClean="0"/>
              <a:t> Всякакви други разходи, свързани с операции, допустими съгласно разпоредбите на Регламент 1305 за ЕЗФРСР и приоритетите на стратегията за водено от общностите местно развитие и ЛИДЕР.</a:t>
            </a:r>
          </a:p>
        </p:txBody>
      </p:sp>
    </p:spTree>
  </p:cSld>
  <p:clrMapOvr>
    <a:masterClrMapping/>
  </p:clrMapOvr>
  <p:transition spd="slow">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itle 2"/>
          <p:cNvSpPr>
            <a:spLocks noGrp="1"/>
          </p:cNvSpPr>
          <p:nvPr>
            <p:ph type="title" idx="4294967295"/>
          </p:nvPr>
        </p:nvSpPr>
        <p:spPr/>
        <p:txBody>
          <a:bodyPr/>
          <a:lstStyle/>
          <a:p>
            <a:r>
              <a:rPr lang="bg-BG" altLang="bg-BG" sz="3200" b="1" smtClean="0">
                <a:solidFill>
                  <a:schemeClr val="tx1"/>
                </a:solidFill>
              </a:rPr>
              <a:t>19.3 Под-мярка “Подготовка и изпълнение на дейности за сътрудничество на местни  групи за действие”</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
        <p:nvSpPr>
          <p:cNvPr id="118787" name="Content Placeholder 1"/>
          <p:cNvSpPr>
            <a:spLocks noGrp="1"/>
          </p:cNvSpPr>
          <p:nvPr>
            <p:ph idx="4294967295"/>
          </p:nvPr>
        </p:nvSpPr>
        <p:spPr>
          <a:xfrm>
            <a:off x="250825" y="2060575"/>
            <a:ext cx="8642350" cy="3816350"/>
          </a:xfrm>
        </p:spPr>
        <p:txBody>
          <a:bodyPr/>
          <a:lstStyle/>
          <a:p>
            <a:pPr marL="0" indent="0" algn="just">
              <a:buFont typeface="Symbol" pitchFamily="18" charset="2"/>
              <a:buNone/>
            </a:pPr>
            <a:r>
              <a:rPr lang="bg-BG" altLang="bg-BG" b="1" smtClean="0"/>
              <a:t>Допустими бенефициенти</a:t>
            </a:r>
          </a:p>
          <a:p>
            <a:pPr marL="0" indent="0" algn="just">
              <a:buFont typeface="Symbol" pitchFamily="18" charset="2"/>
              <a:buNone/>
            </a:pPr>
            <a:endParaRPr lang="bg-BG" altLang="bg-BG" smtClean="0"/>
          </a:p>
          <a:p>
            <a:pPr marL="0" indent="0" algn="just">
              <a:buFont typeface="Symbol" pitchFamily="18" charset="2"/>
              <a:buNone/>
            </a:pPr>
            <a:r>
              <a:rPr lang="bg-BG" altLang="bg-BG" smtClean="0"/>
              <a:t>Местни групи за действие, одобрени от Управляващия орган</a:t>
            </a:r>
          </a:p>
          <a:p>
            <a:pPr marL="0" indent="0" algn="just">
              <a:buFont typeface="Symbol" pitchFamily="18" charset="2"/>
              <a:buNone/>
            </a:pPr>
            <a:endParaRPr lang="bg-BG" altLang="bg-BG" smtClean="0"/>
          </a:p>
          <a:p>
            <a:pPr marL="0" indent="0" algn="just">
              <a:buFont typeface="Symbol" pitchFamily="18" charset="2"/>
              <a:buNone/>
            </a:pPr>
            <a:r>
              <a:rPr lang="bg-BG" altLang="bg-BG" b="1" smtClean="0"/>
              <a:t>Вид на операциите</a:t>
            </a:r>
          </a:p>
          <a:p>
            <a:pPr marL="0" indent="0" algn="just"/>
            <a:r>
              <a:rPr lang="bg-BG" altLang="bg-BG" smtClean="0"/>
              <a:t> Проекти за техническа помощ </a:t>
            </a:r>
          </a:p>
          <a:p>
            <a:pPr marL="0" indent="0" algn="just"/>
            <a:r>
              <a:rPr lang="bg-BG" altLang="bg-BG" smtClean="0"/>
              <a:t> Проекти за сътрудничество (междутериториално и транснационално).</a:t>
            </a:r>
            <a:endParaRPr lang="bg-BG" altLang="bg-BG" b="1" smtClean="0"/>
          </a:p>
          <a:p>
            <a:pPr marL="0" indent="0" algn="just"/>
            <a:endParaRPr lang="bg-BG" altLang="bg-BG" b="1" smtClean="0"/>
          </a:p>
        </p:txBody>
      </p:sp>
    </p:spTree>
  </p:cSld>
  <p:clrMapOvr>
    <a:masterClrMapping/>
  </p:clrMapOvr>
  <p:transition spd="slow">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Title 2"/>
          <p:cNvSpPr>
            <a:spLocks noGrp="1"/>
          </p:cNvSpPr>
          <p:nvPr>
            <p:ph type="title" idx="4294967295"/>
          </p:nvPr>
        </p:nvSpPr>
        <p:spPr/>
        <p:txBody>
          <a:bodyPr/>
          <a:lstStyle/>
          <a:p>
            <a:r>
              <a:rPr lang="bg-BG" altLang="bg-BG" sz="3200" b="1" smtClean="0">
                <a:solidFill>
                  <a:schemeClr val="tx1"/>
                </a:solidFill>
              </a:rPr>
              <a:t>19.3 Под-мярка “Подготовка и изпълнение на дейности за сътрудничество на местни  групи за действие“</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
        <p:nvSpPr>
          <p:cNvPr id="119811" name="Content Placeholder 1"/>
          <p:cNvSpPr>
            <a:spLocks noGrp="1"/>
          </p:cNvSpPr>
          <p:nvPr>
            <p:ph idx="4294967295"/>
          </p:nvPr>
        </p:nvSpPr>
        <p:spPr>
          <a:xfrm>
            <a:off x="250825" y="1989138"/>
            <a:ext cx="8642350" cy="4032250"/>
          </a:xfrm>
        </p:spPr>
        <p:txBody>
          <a:bodyPr/>
          <a:lstStyle/>
          <a:p>
            <a:pPr marL="0" indent="0">
              <a:buFont typeface="Symbol" pitchFamily="18" charset="2"/>
              <a:buNone/>
            </a:pPr>
            <a:r>
              <a:rPr lang="bg-BG" altLang="bg-BG" b="1" smtClean="0"/>
              <a:t>Условия за допустимост</a:t>
            </a:r>
          </a:p>
          <a:p>
            <a:pPr marL="0" indent="0"/>
            <a:r>
              <a:rPr lang="bg-BG" altLang="bg-BG" smtClean="0"/>
              <a:t> Проектите трябва да целят развитието на територии, покрити от стратегии на местни групи за действие;</a:t>
            </a:r>
          </a:p>
          <a:p>
            <a:pPr marL="0" indent="0"/>
            <a:r>
              <a:rPr lang="bg-BG" altLang="bg-BG" smtClean="0"/>
              <a:t> Да съответстват на и да допринасят за постигане целите и приоритетите на стратегиите за водено от общностите местно развитие на съответните групи и ПРСР;</a:t>
            </a:r>
          </a:p>
          <a:p>
            <a:pPr marL="0" indent="0"/>
            <a:r>
              <a:rPr lang="bg-BG" altLang="bg-BG" smtClean="0"/>
              <a:t> Партньорите по проекта да участват в подготовката и прилагането му и да притежават капацитет за неговото изпълнение.</a:t>
            </a: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2"/>
          <p:cNvSpPr>
            <a:spLocks noGrp="1"/>
          </p:cNvSpPr>
          <p:nvPr>
            <p:ph type="title"/>
          </p:nvPr>
        </p:nvSpPr>
        <p:spPr/>
        <p:txBody>
          <a:bodyPr/>
          <a:lstStyle/>
          <a:p>
            <a:pPr algn="l"/>
            <a:r>
              <a:rPr lang="bg-BG" sz="2000" b="1" smtClean="0"/>
              <a:t>Мярка 14 „Плащания за хуманно отношение към животните“</a:t>
            </a:r>
          </a:p>
        </p:txBody>
      </p:sp>
      <p:sp>
        <p:nvSpPr>
          <p:cNvPr id="4" name="Footer Placeholder 3"/>
          <p:cNvSpPr>
            <a:spLocks noGrp="1"/>
          </p:cNvSpPr>
          <p:nvPr>
            <p:ph type="ftr" sz="quarter" idx="11"/>
          </p:nvPr>
        </p:nvSpPr>
        <p:spPr>
          <a:xfrm>
            <a:off x="193675" y="6249988"/>
            <a:ext cx="2938165" cy="365125"/>
          </a:xfrm>
        </p:spPr>
        <p:txBody>
          <a:bodyPr/>
          <a:lstStyle/>
          <a:p>
            <a:pPr>
              <a:defRPr/>
            </a:pPr>
            <a:r>
              <a:rPr lang="ru-RU" smtClean="0">
                <a:ln w="1905"/>
                <a:solidFill>
                  <a:schemeClr val="tx1"/>
                </a:solidFill>
                <a:effectLst>
                  <a:innerShdw blurRad="69850" dist="43180" dir="5400000">
                    <a:srgbClr val="000000">
                      <a:alpha val="65000"/>
                    </a:srgbClr>
                  </a:innerShdw>
                </a:effectLst>
              </a:rPr>
              <a:t>Дирекция „Развитие на селските райони“ </a:t>
            </a:r>
            <a:endParaRPr lang="en-US" smtClean="0">
              <a:ln w="1905"/>
              <a:solidFill>
                <a:schemeClr val="tx1"/>
              </a:solidFill>
              <a:effectLst>
                <a:innerShdw blurRad="69850" dist="43180" dir="5400000">
                  <a:srgbClr val="000000">
                    <a:alpha val="65000"/>
                  </a:srgbClr>
                </a:innerShdw>
              </a:effectLst>
            </a:endParaRPr>
          </a:p>
          <a:p>
            <a:pPr>
              <a:defRPr/>
            </a:pPr>
            <a:r>
              <a:rPr lang="ru-RU" smtClean="0">
                <a:ln w="1905"/>
                <a:solidFill>
                  <a:schemeClr val="tx1"/>
                </a:solidFill>
                <a:effectLst>
                  <a:innerShdw blurRad="69850" dist="43180" dir="5400000">
                    <a:srgbClr val="000000">
                      <a:alpha val="65000"/>
                    </a:srgbClr>
                  </a:innerShdw>
                </a:effectLst>
              </a:rPr>
              <a:t>Министерство на земеделието и храните</a:t>
            </a:r>
            <a:endParaRPr lang="bg-BG">
              <a:ln w="1905"/>
              <a:solidFill>
                <a:schemeClr val="tx1"/>
              </a:solidFill>
              <a:effectLst>
                <a:innerShdw blurRad="69850" dist="43180" dir="5400000">
                  <a:srgbClr val="000000">
                    <a:alpha val="65000"/>
                  </a:srgbClr>
                </a:innerShdw>
              </a:effectLst>
            </a:endParaRPr>
          </a:p>
        </p:txBody>
      </p:sp>
      <p:sp>
        <p:nvSpPr>
          <p:cNvPr id="23555" name="Content Placeholder 1"/>
          <p:cNvSpPr>
            <a:spLocks noGrp="1"/>
          </p:cNvSpPr>
          <p:nvPr>
            <p:ph idx="1"/>
          </p:nvPr>
        </p:nvSpPr>
        <p:spPr>
          <a:xfrm>
            <a:off x="288925" y="2071688"/>
            <a:ext cx="8640763" cy="3714750"/>
          </a:xfrm>
        </p:spPr>
        <p:txBody>
          <a:bodyPr/>
          <a:lstStyle/>
          <a:p>
            <a:pPr marL="0" indent="0">
              <a:buClr>
                <a:srgbClr val="94C600"/>
              </a:buClr>
              <a:buFont typeface="Symbol" pitchFamily="18" charset="2"/>
              <a:buNone/>
            </a:pPr>
            <a:r>
              <a:rPr lang="bg-BG" sz="2000" b="1" smtClean="0">
                <a:solidFill>
                  <a:srgbClr val="000000"/>
                </a:solidFill>
              </a:rPr>
              <a:t>Бенефициенти </a:t>
            </a:r>
          </a:p>
          <a:p>
            <a:pPr marL="0" indent="0" algn="just">
              <a:buClr>
                <a:srgbClr val="94C600"/>
              </a:buClr>
              <a:buFont typeface="Symbol" pitchFamily="18" charset="2"/>
              <a:buNone/>
            </a:pPr>
            <a:r>
              <a:rPr lang="bg-BG" sz="1600" smtClean="0">
                <a:solidFill>
                  <a:srgbClr val="000000"/>
                </a:solidFill>
                <a:cs typeface="Times New Roman" pitchFamily="18" charset="0"/>
              </a:rPr>
              <a:t>Земеделски производители, регистрирани по реда на ЗПЗП, които отговарят на условията за „активен фермер“ съгласно чл. 9 от Регламент (ЕС) 1307/2013 г. и чиито животновъдни обекти са регистрирани по реда на чл. 137 от Закона за ветеринаро-медицинаската дейност</a:t>
            </a:r>
            <a:r>
              <a:rPr lang="en-US" sz="1600" smtClean="0">
                <a:solidFill>
                  <a:srgbClr val="000000"/>
                </a:solidFill>
                <a:cs typeface="Times New Roman" pitchFamily="18" charset="0"/>
              </a:rPr>
              <a:t>.</a:t>
            </a:r>
            <a:endParaRPr lang="bg-BG" sz="1600" smtClean="0">
              <a:solidFill>
                <a:srgbClr val="000000"/>
              </a:solidFill>
            </a:endParaRPr>
          </a:p>
          <a:p>
            <a:pPr marL="0" indent="0">
              <a:buClr>
                <a:srgbClr val="94C600"/>
              </a:buClr>
              <a:buFont typeface="Symbol" pitchFamily="18" charset="2"/>
              <a:buNone/>
            </a:pPr>
            <a:endParaRPr lang="bg-BG" sz="2000" b="1" smtClean="0">
              <a:solidFill>
                <a:srgbClr val="000000"/>
              </a:solidFill>
            </a:endParaRPr>
          </a:p>
          <a:p>
            <a:pPr marL="0" indent="0">
              <a:buClr>
                <a:srgbClr val="94C600"/>
              </a:buClr>
              <a:buFont typeface="Symbol" pitchFamily="18" charset="2"/>
              <a:buNone/>
            </a:pPr>
            <a:r>
              <a:rPr lang="bg-BG" sz="2000" b="1" smtClean="0">
                <a:solidFill>
                  <a:srgbClr val="000000"/>
                </a:solidFill>
              </a:rPr>
              <a:t>Допустими разходи</a:t>
            </a:r>
          </a:p>
          <a:p>
            <a:pPr marL="0" indent="0" algn="just">
              <a:buClr>
                <a:srgbClr val="94C600"/>
              </a:buClr>
              <a:buFont typeface="Symbol" pitchFamily="18" charset="2"/>
              <a:buNone/>
            </a:pPr>
            <a:r>
              <a:rPr lang="bg-BG" sz="1600" smtClean="0">
                <a:solidFill>
                  <a:srgbClr val="000000"/>
                </a:solidFill>
                <a:cs typeface="Times New Roman" pitchFamily="18" charset="0"/>
              </a:rPr>
              <a:t>Финансовата помощ, предоставена по реда на мярката е компенсаторна. Помощта се отпуска  за покриване на допълнителни разходи или пропуснати доходи, свързани с изпълнение на доброволни поети ангажименти, свързани с:</a:t>
            </a:r>
          </a:p>
          <a:p>
            <a:pPr marL="0" indent="0" algn="just">
              <a:buClr>
                <a:srgbClr val="94C600"/>
              </a:buClr>
              <a:buFont typeface="Symbol" pitchFamily="18" charset="2"/>
              <a:buNone/>
            </a:pPr>
            <a:r>
              <a:rPr lang="bg-BG" sz="1600" smtClean="0">
                <a:solidFill>
                  <a:srgbClr val="000000"/>
                </a:solidFill>
                <a:cs typeface="Times New Roman" pitchFamily="18" charset="0"/>
              </a:rPr>
              <a:t>Осигуряване на свободна подова площ, осигуряване на изкуствена светлина за 11 часа, използване на фуражи, съдържащи деоксиниваленол, осигуряване на свободно отглеждане на открито, осигуряване на фураж, богат на влакнини и др.</a:t>
            </a:r>
          </a:p>
          <a:p>
            <a:pPr marL="0" indent="0" algn="just">
              <a:buFont typeface="Symbol" pitchFamily="18" charset="2"/>
              <a:buNone/>
            </a:pPr>
            <a:endParaRPr lang="bg-BG" sz="1600" b="1"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2"/>
          <p:cNvSpPr>
            <a:spLocks noGrp="1"/>
          </p:cNvSpPr>
          <p:nvPr>
            <p:ph type="title" idx="4294967295"/>
          </p:nvPr>
        </p:nvSpPr>
        <p:spPr/>
        <p:txBody>
          <a:bodyPr/>
          <a:lstStyle/>
          <a:p>
            <a:r>
              <a:rPr lang="bg-BG" altLang="bg-BG" sz="3200" b="1" smtClean="0">
                <a:solidFill>
                  <a:schemeClr val="tx1"/>
                </a:solidFill>
              </a:rPr>
              <a:t>19.3 Под-мярка “Подготовка и изпълнение на дейности за сътрудничество на местни  групи за действие”</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
        <p:nvSpPr>
          <p:cNvPr id="120835" name="Content Placeholder 1"/>
          <p:cNvSpPr>
            <a:spLocks noGrp="1"/>
          </p:cNvSpPr>
          <p:nvPr>
            <p:ph idx="4294967295"/>
          </p:nvPr>
        </p:nvSpPr>
        <p:spPr>
          <a:xfrm>
            <a:off x="250825" y="1989138"/>
            <a:ext cx="8642350" cy="4248150"/>
          </a:xfrm>
        </p:spPr>
        <p:txBody>
          <a:bodyPr/>
          <a:lstStyle/>
          <a:p>
            <a:pPr marL="0" indent="0">
              <a:buFont typeface="Symbol" pitchFamily="18" charset="2"/>
              <a:buNone/>
            </a:pPr>
            <a:r>
              <a:rPr lang="bg-BG" altLang="bg-BG" b="1" smtClean="0"/>
              <a:t>Допустими разходи</a:t>
            </a:r>
          </a:p>
          <a:p>
            <a:pPr marL="0" indent="0"/>
            <a:r>
              <a:rPr lang="bg-BG" altLang="bg-BG" smtClean="0"/>
              <a:t> </a:t>
            </a:r>
            <a:r>
              <a:rPr lang="bg-BG" altLang="bg-BG" sz="2300" smtClean="0"/>
              <a:t>Разходи за техническа помощ за подготвителни дейности по проекти за междутериториално и транснационално сътрудничество – разходи за срещи с потенциални партньори, организиране на мероприятия и разработване на проект;</a:t>
            </a:r>
          </a:p>
          <a:p>
            <a:pPr marL="0" indent="0"/>
            <a:r>
              <a:rPr lang="bg-BG" altLang="bg-BG" sz="2300" smtClean="0"/>
              <a:t> Разходи за сътрудничество в рамките на Република България (вътрешно-териториално сътрудничество) или проекти за сътрудничество между територии в две или повече държави членки или с територии в трети държави (транснационално сътрудничество) – разработване на съвместен продукт/услуга, изследвания и пазарни проучвания, маркетинг и др. </a:t>
            </a:r>
          </a:p>
        </p:txBody>
      </p:sp>
    </p:spTree>
  </p:cSld>
  <p:clrMapOvr>
    <a:masterClrMapping/>
  </p:clrMapOvr>
  <p:transition spd="slow">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2"/>
          <p:cNvSpPr>
            <a:spLocks noGrp="1"/>
          </p:cNvSpPr>
          <p:nvPr>
            <p:ph type="title" idx="4294967295"/>
          </p:nvPr>
        </p:nvSpPr>
        <p:spPr/>
        <p:txBody>
          <a:bodyPr/>
          <a:lstStyle/>
          <a:p>
            <a:r>
              <a:rPr lang="bg-BG" altLang="bg-BG" sz="3200" b="1" smtClean="0">
                <a:solidFill>
                  <a:schemeClr val="tx1"/>
                </a:solidFill>
              </a:rPr>
              <a:t>19.4 Под-мярка “Текущи разходи и популяризиране на стратегия за водено от общностите местно развитие”</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
        <p:nvSpPr>
          <p:cNvPr id="121859" name="Content Placeholder 1"/>
          <p:cNvSpPr>
            <a:spLocks noGrp="1"/>
          </p:cNvSpPr>
          <p:nvPr>
            <p:ph idx="4294967295"/>
          </p:nvPr>
        </p:nvSpPr>
        <p:spPr>
          <a:xfrm>
            <a:off x="250825" y="2276475"/>
            <a:ext cx="8642350" cy="3960813"/>
          </a:xfrm>
        </p:spPr>
        <p:txBody>
          <a:bodyPr/>
          <a:lstStyle/>
          <a:p>
            <a:pPr marL="0" indent="0">
              <a:buFont typeface="Symbol" pitchFamily="18" charset="2"/>
              <a:buNone/>
            </a:pPr>
            <a:r>
              <a:rPr lang="bg-BG" altLang="bg-BG" b="1" smtClean="0"/>
              <a:t>Допустими бенефициенти</a:t>
            </a:r>
          </a:p>
          <a:p>
            <a:pPr marL="0" indent="0">
              <a:buFont typeface="Symbol" pitchFamily="18" charset="2"/>
              <a:buNone/>
            </a:pPr>
            <a:r>
              <a:rPr lang="bg-BG" altLang="bg-BG" smtClean="0"/>
              <a:t>Местни групи за действие, одобрени от Управляващия орган и изпълняващи стратегии за водено от общностите местно развитие.</a:t>
            </a:r>
          </a:p>
          <a:p>
            <a:pPr marL="0" indent="0">
              <a:buFont typeface="Symbol" pitchFamily="18" charset="2"/>
              <a:buNone/>
            </a:pPr>
            <a:endParaRPr lang="bg-BG" altLang="bg-BG" b="1" smtClean="0"/>
          </a:p>
          <a:p>
            <a:pPr marL="0" indent="0">
              <a:buFont typeface="Symbol" pitchFamily="18" charset="2"/>
              <a:buNone/>
            </a:pPr>
            <a:r>
              <a:rPr lang="bg-BG" altLang="bg-BG" b="1" smtClean="0"/>
              <a:t>Условия за допустимост</a:t>
            </a:r>
          </a:p>
          <a:p>
            <a:pPr marL="0" indent="0">
              <a:buFont typeface="Symbol" pitchFamily="18" charset="2"/>
              <a:buNone/>
            </a:pPr>
            <a:r>
              <a:rPr lang="bg-BG" altLang="bg-BG" smtClean="0"/>
              <a:t>Одобрение по под-мярка “Прилагане на операции в рамките на стратегии за водено от общностите  местно развитие”.</a:t>
            </a:r>
          </a:p>
        </p:txBody>
      </p:sp>
    </p:spTree>
  </p:cSld>
  <p:clrMapOvr>
    <a:masterClrMapping/>
  </p:clrMapOvr>
  <p:transition spd="slow">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2"/>
          <p:cNvSpPr>
            <a:spLocks noGrp="1"/>
          </p:cNvSpPr>
          <p:nvPr>
            <p:ph type="title" idx="4294967295"/>
          </p:nvPr>
        </p:nvSpPr>
        <p:spPr/>
        <p:txBody>
          <a:bodyPr/>
          <a:lstStyle/>
          <a:p>
            <a:r>
              <a:rPr lang="bg-BG" altLang="bg-BG" sz="3200" b="1" smtClean="0">
                <a:solidFill>
                  <a:schemeClr val="tx1"/>
                </a:solidFill>
              </a:rPr>
              <a:t>19.4 Под-мярка “Текущи разходи и популяризиране на стратегия за водено от общностите местно развитие”</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
        <p:nvSpPr>
          <p:cNvPr id="122883" name="Content Placeholder 1"/>
          <p:cNvSpPr>
            <a:spLocks noGrp="1"/>
          </p:cNvSpPr>
          <p:nvPr>
            <p:ph idx="4294967295"/>
          </p:nvPr>
        </p:nvSpPr>
        <p:spPr>
          <a:xfrm>
            <a:off x="250825" y="1844675"/>
            <a:ext cx="8642350" cy="4321175"/>
          </a:xfrm>
        </p:spPr>
        <p:txBody>
          <a:bodyPr/>
          <a:lstStyle/>
          <a:p>
            <a:pPr marL="0" indent="0">
              <a:buFont typeface="Symbol" pitchFamily="18" charset="2"/>
              <a:buNone/>
            </a:pPr>
            <a:r>
              <a:rPr lang="bg-BG" altLang="bg-BG" b="1" smtClean="0"/>
              <a:t>Допустими разходи</a:t>
            </a:r>
          </a:p>
          <a:p>
            <a:pPr marL="0" indent="0"/>
            <a:r>
              <a:rPr lang="bg-BG" altLang="bg-BG" sz="2300" smtClean="0"/>
              <a:t>Текущи разходи, свързани с управлението при прилагането на стратегията - оперативни разходи, разходи за персонал, разходи за обучение, разходи за връзки с обществеността, финансови разходи, както и такива, свързани с мониторинг и оценка на стратегията;</a:t>
            </a:r>
          </a:p>
          <a:p>
            <a:pPr marL="0" indent="0"/>
            <a:r>
              <a:rPr lang="bg-BG" altLang="bg-BG" sz="2300" smtClean="0"/>
              <a:t>Разходи за популяризиране на стратегия за водено от общностите местно развитие с цел подпомагане обмена на информация между заинтересованите страни, популяризиране на стратегията и съдействие на потенциалните бенефициенти при разработването на операции и подготовката на заявления.</a:t>
            </a:r>
          </a:p>
        </p:txBody>
      </p:sp>
    </p:spTree>
  </p:cSld>
  <p:clrMapOvr>
    <a:masterClrMapping/>
  </p:clrMapOvr>
  <p:transition spd="slow">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Content Placeholder 1"/>
          <p:cNvSpPr>
            <a:spLocks noGrp="1"/>
          </p:cNvSpPr>
          <p:nvPr>
            <p:ph idx="4294967295"/>
          </p:nvPr>
        </p:nvSpPr>
        <p:spPr>
          <a:xfrm>
            <a:off x="250825" y="1628775"/>
            <a:ext cx="8569325" cy="4608513"/>
          </a:xfrm>
        </p:spPr>
        <p:txBody>
          <a:bodyPr/>
          <a:lstStyle/>
          <a:p>
            <a:pPr marL="457200" indent="-457200">
              <a:buFont typeface="Symbol" pitchFamily="18" charset="2"/>
              <a:buNone/>
            </a:pPr>
            <a:r>
              <a:rPr lang="bg-BG" altLang="bg-BG" b="1" smtClean="0">
                <a:solidFill>
                  <a:schemeClr val="tx1"/>
                </a:solidFill>
              </a:rPr>
              <a:t>Финансови условия и други специфични условия за мярката</a:t>
            </a:r>
          </a:p>
          <a:p>
            <a:pPr marL="457200" indent="-457200"/>
            <a:r>
              <a:rPr lang="bg-BG" altLang="bg-BG" sz="2300" smtClean="0"/>
              <a:t>За местните групи за действие с население до 15 000 жители включително е предвиден максимален бюджет за изпълнение на проекти по стратегиите, финансирани по ЕЗФРСР, в размер до левовата равностойност на 1 000 000 евро;</a:t>
            </a:r>
          </a:p>
          <a:p>
            <a:pPr marL="457200" indent="-457200"/>
            <a:r>
              <a:rPr lang="bg-BG" altLang="bg-BG" sz="2300" smtClean="0"/>
              <a:t>За групи с по-голямо население – до левовата равностойност на 2 000 000 евро; </a:t>
            </a:r>
          </a:p>
          <a:p>
            <a:pPr marL="457200" indent="-457200"/>
            <a:r>
              <a:rPr lang="bg-BG" altLang="bg-BG" sz="2300" smtClean="0"/>
              <a:t>Средствата за текущи разходи и популяризиране са в размер на до 25% от бюджета на стратегията;</a:t>
            </a:r>
          </a:p>
          <a:p>
            <a:pPr marL="457200" indent="-457200"/>
            <a:r>
              <a:rPr lang="bg-BG" altLang="bg-BG" sz="2300" smtClean="0"/>
              <a:t>Приносът на ЕФРР, ЕСФ и ЕФМДР към стратегиите ще е определен в съответните Оперативни програми.</a:t>
            </a:r>
          </a:p>
        </p:txBody>
      </p:sp>
      <p:sp>
        <p:nvSpPr>
          <p:cNvPr id="123906" name="Title 2"/>
          <p:cNvSpPr>
            <a:spLocks noGrp="1"/>
          </p:cNvSpPr>
          <p:nvPr>
            <p:ph type="title" idx="4294967295"/>
          </p:nvPr>
        </p:nvSpPr>
        <p:spPr/>
        <p:txBody>
          <a:bodyPr/>
          <a:lstStyle/>
          <a:p>
            <a:r>
              <a:rPr lang="bg-BG" altLang="bg-BG" sz="3200" b="1" smtClean="0">
                <a:solidFill>
                  <a:schemeClr val="tx1"/>
                </a:solidFill>
              </a:rPr>
              <a:t>Водено от общностите местно развитие/ЛИДЕР </a:t>
            </a:r>
            <a:br>
              <a:rPr lang="bg-BG" altLang="bg-BG" sz="3200" b="1" smtClean="0">
                <a:solidFill>
                  <a:schemeClr val="tx1"/>
                </a:solidFill>
              </a:rPr>
            </a:br>
            <a:r>
              <a:rPr lang="bg-BG" altLang="bg-BG" sz="3200" b="1" smtClean="0">
                <a:solidFill>
                  <a:schemeClr val="tx1"/>
                </a:solidFill>
              </a:rPr>
              <a:t>Мярка 19</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Content Placeholder 1"/>
          <p:cNvSpPr>
            <a:spLocks noGrp="1"/>
          </p:cNvSpPr>
          <p:nvPr>
            <p:ph idx="4294967295"/>
          </p:nvPr>
        </p:nvSpPr>
        <p:spPr>
          <a:xfrm>
            <a:off x="250825" y="1916113"/>
            <a:ext cx="8569325" cy="4321175"/>
          </a:xfrm>
        </p:spPr>
        <p:txBody>
          <a:bodyPr/>
          <a:lstStyle/>
          <a:p>
            <a:pPr marL="457200" indent="-457200">
              <a:buFont typeface="Symbol" pitchFamily="18" charset="2"/>
              <a:buNone/>
            </a:pPr>
            <a:r>
              <a:rPr lang="bg-BG" altLang="bg-BG" b="1" smtClean="0">
                <a:solidFill>
                  <a:schemeClr val="tx1"/>
                </a:solidFill>
              </a:rPr>
              <a:t>Финансови условия и други специфични условия за мярката</a:t>
            </a:r>
          </a:p>
          <a:p>
            <a:pPr marL="457200" indent="-457200"/>
            <a:r>
              <a:rPr lang="bg-BG" altLang="bg-BG" smtClean="0"/>
              <a:t>Минималният бюджет за прилагане на операции в рамките на стратегиите за водено от общностите местно развитие е в размер на левовата равностойност на 500 000 евро.</a:t>
            </a:r>
          </a:p>
          <a:p>
            <a:pPr marL="457200" indent="-457200"/>
            <a:r>
              <a:rPr lang="bg-BG" altLang="bg-BG" smtClean="0"/>
              <a:t>След изчерпване на първоначално одобрения бюджет за прилагане на операции в рамките на дадена стратегия за воденото от общностите местно развитие, след одобрение от УО и при наличие на бюджет по мярката, е допустимо допълнително финансиране за тази местна група за действие в размер до 25% от него.</a:t>
            </a:r>
          </a:p>
        </p:txBody>
      </p:sp>
      <p:sp>
        <p:nvSpPr>
          <p:cNvPr id="124930" name="Title 2"/>
          <p:cNvSpPr>
            <a:spLocks noGrp="1"/>
          </p:cNvSpPr>
          <p:nvPr>
            <p:ph type="title" idx="4294967295"/>
          </p:nvPr>
        </p:nvSpPr>
        <p:spPr/>
        <p:txBody>
          <a:bodyPr/>
          <a:lstStyle/>
          <a:p>
            <a:r>
              <a:rPr lang="bg-BG" altLang="bg-BG" sz="3200" b="1" smtClean="0">
                <a:solidFill>
                  <a:schemeClr val="tx1"/>
                </a:solidFill>
              </a:rPr>
              <a:t>Водено от общностите местно развитие/ЛИДЕР </a:t>
            </a:r>
            <a:br>
              <a:rPr lang="bg-BG" altLang="bg-BG" sz="3200" b="1" smtClean="0">
                <a:solidFill>
                  <a:schemeClr val="tx1"/>
                </a:solidFill>
              </a:rPr>
            </a:br>
            <a:r>
              <a:rPr lang="bg-BG" altLang="bg-BG" sz="3200" b="1" smtClean="0">
                <a:solidFill>
                  <a:schemeClr val="tx1"/>
                </a:solidFill>
              </a:rPr>
              <a:t>Мярка 19</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Content Placeholder 1"/>
          <p:cNvSpPr>
            <a:spLocks noGrp="1"/>
          </p:cNvSpPr>
          <p:nvPr>
            <p:ph idx="4294967295"/>
          </p:nvPr>
        </p:nvSpPr>
        <p:spPr>
          <a:xfrm>
            <a:off x="250825" y="2565400"/>
            <a:ext cx="8569325" cy="3527425"/>
          </a:xfrm>
        </p:spPr>
        <p:txBody>
          <a:bodyPr/>
          <a:lstStyle/>
          <a:p>
            <a:pPr marL="457200" indent="-457200">
              <a:buFont typeface="Symbol" pitchFamily="18" charset="2"/>
              <a:buNone/>
            </a:pPr>
            <a:r>
              <a:rPr lang="bg-BG" altLang="bg-BG" b="1" smtClean="0">
                <a:solidFill>
                  <a:schemeClr val="tx1"/>
                </a:solidFill>
              </a:rPr>
              <a:t>Очакван резултат от прилагането на мярка “Водено от общностите местно развитие” </a:t>
            </a:r>
          </a:p>
          <a:p>
            <a:pPr marL="457200" indent="-457200">
              <a:buFont typeface="Symbol" pitchFamily="18" charset="2"/>
              <a:buNone/>
            </a:pPr>
            <a:endParaRPr lang="bg-BG" altLang="bg-BG" b="1" smtClean="0">
              <a:solidFill>
                <a:schemeClr val="tx1"/>
              </a:solidFill>
            </a:endParaRPr>
          </a:p>
          <a:p>
            <a:pPr marL="457200" indent="-457200"/>
            <a:r>
              <a:rPr lang="bg-BG" altLang="bg-BG" smtClean="0"/>
              <a:t>Брой одобрени местни групи за действие  - 60.</a:t>
            </a:r>
          </a:p>
          <a:p>
            <a:pPr marL="457200" indent="-457200"/>
            <a:r>
              <a:rPr lang="bg-BG" altLang="bg-BG" smtClean="0"/>
              <a:t>Население, обхванато от МГД  870 000 души в селските райони.</a:t>
            </a:r>
          </a:p>
        </p:txBody>
      </p:sp>
      <p:sp>
        <p:nvSpPr>
          <p:cNvPr id="125954" name="Title 2"/>
          <p:cNvSpPr>
            <a:spLocks noGrp="1"/>
          </p:cNvSpPr>
          <p:nvPr>
            <p:ph type="title" idx="4294967295"/>
          </p:nvPr>
        </p:nvSpPr>
        <p:spPr/>
        <p:txBody>
          <a:bodyPr/>
          <a:lstStyle/>
          <a:p>
            <a:r>
              <a:rPr lang="bg-BG" altLang="bg-BG" sz="3200" b="1" smtClean="0">
                <a:solidFill>
                  <a:schemeClr val="tx1"/>
                </a:solidFill>
              </a:rPr>
              <a:t>Водено от общностите местно развитие/ЛИДЕР</a:t>
            </a:r>
            <a:r>
              <a:rPr lang="bg-BG" altLang="bg-BG" smtClean="0">
                <a:solidFill>
                  <a:schemeClr val="tx1"/>
                </a:solidFill>
              </a:rPr>
              <a:t> </a:t>
            </a:r>
            <a:br>
              <a:rPr lang="bg-BG" altLang="bg-BG" smtClean="0">
                <a:solidFill>
                  <a:schemeClr val="tx1"/>
                </a:solidFill>
              </a:rPr>
            </a:br>
            <a:r>
              <a:rPr lang="bg-BG" altLang="bg-BG" sz="3200" smtClean="0">
                <a:solidFill>
                  <a:schemeClr val="tx1"/>
                </a:solidFill>
              </a:rPr>
              <a:t>Мярка 19</a:t>
            </a:r>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Title 2"/>
          <p:cNvSpPr>
            <a:spLocks noGrp="1"/>
          </p:cNvSpPr>
          <p:nvPr>
            <p:ph type="title" idx="4294967295"/>
          </p:nvPr>
        </p:nvSpPr>
        <p:spPr>
          <a:xfrm>
            <a:off x="468313" y="188913"/>
            <a:ext cx="8229600" cy="576262"/>
          </a:xfrm>
        </p:spPr>
        <p:txBody>
          <a:bodyPr/>
          <a:lstStyle/>
          <a:p>
            <a:r>
              <a:rPr lang="bg-BG" altLang="bg-BG" sz="3200" b="1" smtClean="0">
                <a:solidFill>
                  <a:schemeClr val="tx1"/>
                </a:solidFill>
              </a:rPr>
              <a:t>Бюджет на програмата</a:t>
            </a:r>
          </a:p>
        </p:txBody>
      </p:sp>
      <p:graphicFrame>
        <p:nvGraphicFramePr>
          <p:cNvPr id="136219" name="Group 1051"/>
          <p:cNvGraphicFramePr>
            <a:graphicFrameLocks noGrp="1"/>
          </p:cNvGraphicFramePr>
          <p:nvPr/>
        </p:nvGraphicFramePr>
        <p:xfrm>
          <a:off x="250825" y="1052513"/>
          <a:ext cx="8642350" cy="5654675"/>
        </p:xfrm>
        <a:graphic>
          <a:graphicData uri="http://schemas.openxmlformats.org/drawingml/2006/table">
            <a:tbl>
              <a:tblPr/>
              <a:tblGrid>
                <a:gridCol w="655638"/>
                <a:gridCol w="4756150"/>
                <a:gridCol w="1636712"/>
                <a:gridCol w="1593850"/>
              </a:tblGrid>
              <a:tr h="798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КОД</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Публични средства, евро</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Дял на финансиране на ЕЗФРСР, </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1</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1-Трансфер на знания и действия за осведомяване.</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25 394 595</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90,00%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2</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2-Консултантски услуги,управление на стопанството и услуги по заместване в стопанството.</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8 254 532</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85,00%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3</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3-Схеми за качество заселскостопански продукти и храни.</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2 751 511</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85,00%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4</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4-Инвестиции в материални активи.</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753 062 305</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82,84%</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Arial"/>
                          <a:ea typeface="Times New Roman" pitchFamily="18" charset="0"/>
                          <a:cs typeface="Calibri" pitchFamily="34" charset="0"/>
                        </a:rPr>
                        <a:t> </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в т.ч. Инвестиции към които се прилага основен процент съфинансиране</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1"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590 171 519</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1"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85,00%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Arial"/>
                          <a:ea typeface="Times New Roman" pitchFamily="18" charset="0"/>
                          <a:cs typeface="Calibri" pitchFamily="34" charset="0"/>
                        </a:rPr>
                        <a:t> </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в т.ч. Инвестиции свързани с изпълнение на агроекологични и свързани с климата ангажименти</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1"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30 688 767</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1"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75,00%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Arial"/>
                          <a:ea typeface="Times New Roman" pitchFamily="18" charset="0"/>
                          <a:cs typeface="Calibri" pitchFamily="34" charset="0"/>
                        </a:rPr>
                        <a:t> </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в т.ч. Дейности свързани с агроекологични инвестиции</a:t>
                      </a:r>
                      <a:r>
                        <a:rPr kumimoji="0" lang="bg-BG" sz="1400" b="1" i="1"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 </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1"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132 202 019</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1"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75,00%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6</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6-Развитие на стопанството и стопанската дейност.</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173 421 596</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86,31%</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Arial"/>
                          <a:ea typeface="Times New Roman" pitchFamily="18" charset="0"/>
                          <a:cs typeface="Calibri" pitchFamily="34" charset="0"/>
                        </a:rPr>
                        <a:t> </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в т.ч. Инвестиции към които се прилага основен процент съфинансиране</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1"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127 945 241</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1"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85,00%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Arial"/>
                          <a:ea typeface="Times New Roman" pitchFamily="18" charset="0"/>
                          <a:cs typeface="Calibri" pitchFamily="34" charset="0"/>
                        </a:rPr>
                        <a:t> </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 в т.ч. </a:t>
                      </a:r>
                      <a:r>
                        <a:rPr kumimoji="0" lang="bg-BG" sz="1200" b="1" i="0" u="none" strike="noStrike" cap="none" normalizeH="0" baseline="0" smtClean="0">
                          <a:ln>
                            <a:noFill/>
                          </a:ln>
                          <a:solidFill>
                            <a:srgbClr val="000000"/>
                          </a:solidFill>
                          <a:effectLst/>
                          <a:latin typeface="Arial"/>
                          <a:ea typeface="Times New Roman" pitchFamily="18" charset="0"/>
                          <a:cs typeface="Calibri" pitchFamily="34" charset="0"/>
                        </a:rPr>
                        <a:t>„</a:t>
                      </a:r>
                      <a:r>
                        <a:rPr kumimoji="0" lang="bg-BG" sz="12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Стартова помощ за млади земеделски производители"</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45 476 355</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1"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90,00%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7</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7-Основни услуги и обновяване на селата в селските райони.</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630 725 910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85,00%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7623" name="Group 407"/>
          <p:cNvGraphicFramePr>
            <a:graphicFrameLocks noGrp="1"/>
          </p:cNvGraphicFramePr>
          <p:nvPr/>
        </p:nvGraphicFramePr>
        <p:xfrm>
          <a:off x="288925" y="328613"/>
          <a:ext cx="8675688" cy="6340475"/>
        </p:xfrm>
        <a:graphic>
          <a:graphicData uri="http://schemas.openxmlformats.org/drawingml/2006/table">
            <a:tbl>
              <a:tblPr/>
              <a:tblGrid>
                <a:gridCol w="658813"/>
                <a:gridCol w="4773612"/>
                <a:gridCol w="1643063"/>
                <a:gridCol w="1600200"/>
              </a:tblGrid>
              <a:tr h="584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КОД</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Публични средства, евро</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Дял на финансиране на ЕЗФРСР, </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8-Инвестиции в развитието на горските площи и подобряване на жизнеспособността на горите.</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64 309 597</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82,53%</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9</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9-Учреждяване на групи и организации на производителите.</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7 795 947</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90,00%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10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10-Агроекология и климат.</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290 533 233</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75,00%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11</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11-Биологично земеделие.</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102 906 495</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75,00%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12</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12- Плащания по </a:t>
                      </a:r>
                      <a:r>
                        <a:rPr kumimoji="0" lang="bg-BG" sz="1400" b="1" i="0" u="none" strike="noStrike" cap="none" normalizeH="0" baseline="0" smtClean="0">
                          <a:ln>
                            <a:noFill/>
                          </a:ln>
                          <a:solidFill>
                            <a:srgbClr val="000000"/>
                          </a:solidFill>
                          <a:effectLst/>
                          <a:latin typeface="Arial"/>
                          <a:ea typeface="Times New Roman" pitchFamily="18" charset="0"/>
                          <a:cs typeface="Calibri" pitchFamily="34" charset="0"/>
                        </a:rPr>
                        <a:t>„</a:t>
                      </a: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Натура-2000</a:t>
                      </a:r>
                      <a:r>
                        <a:rPr kumimoji="0" lang="bg-BG" sz="1400" b="1" i="0" u="none" strike="noStrike" cap="none" normalizeH="0" baseline="0" smtClean="0">
                          <a:ln>
                            <a:noFill/>
                          </a:ln>
                          <a:solidFill>
                            <a:srgbClr val="000000"/>
                          </a:solidFill>
                          <a:effectLst/>
                          <a:latin typeface="Arial"/>
                          <a:ea typeface="Times New Roman" pitchFamily="18" charset="0"/>
                          <a:cs typeface="Calibri" pitchFamily="34" charset="0"/>
                        </a:rPr>
                        <a:t>”</a:t>
                      </a: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 и Рамковата директива  за водите.</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62 367 572</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75,00%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13</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13- Плащания за райони,изправени пред природни или други специфични ограничения.</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296 938 008</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75,00%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14</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14-Хуманно отношение към животните.</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56 859 510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85,00%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15</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15-Екологични услуги и услуги във връзка с климата в горското стопанство и опазване на горите.</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8 750 000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75,00%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16</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16-Сътрудничество.</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34 795 947</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90,00%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17</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17-Управление на риска.</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52 720 055</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85,00%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18</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18</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0,00%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19</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19-ЛИДЕР-</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129 932 443</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90,00%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20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Мярка 20-Техническа помощ.</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64 117 647</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85,00%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21</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Тематична подпрограма по ПРСР 2014-2020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82 174 249</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85,00%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Arial"/>
                          <a:ea typeface="Times New Roman" pitchFamily="18" charset="0"/>
                          <a:cs typeface="Calibri" pitchFamily="34" charset="0"/>
                        </a:rPr>
                        <a:t> </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Общо ПРСР</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2 847 811 150</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rgbClr val="000000"/>
                          </a:solidFill>
                          <a:effectLst/>
                          <a:latin typeface="Times New Roman" pitchFamily="18" charset="0"/>
                          <a:ea typeface="Times New Roman" pitchFamily="18" charset="0"/>
                          <a:cs typeface="Calibri" pitchFamily="34" charset="0"/>
                        </a:rPr>
                        <a:t>82,13%</a:t>
                      </a:r>
                      <a:endParaRPr kumimoji="0" lang="bg-BG" sz="1400" b="0" i="0" u="none" strike="noStrike" cap="none" normalizeH="0" baseline="0" smtClean="0">
                        <a:ln>
                          <a:noFill/>
                        </a:ln>
                        <a:solidFill>
                          <a:schemeClr val="tx1"/>
                        </a:solidFill>
                        <a:effectLst/>
                        <a:latin typeface="Arial" charset="0"/>
                        <a:ea typeface="Times New Roman" pitchFamily="18" charset="0"/>
                        <a:cs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bl>
          </a:graphicData>
        </a:graphic>
      </p:graphicFrame>
    </p:spTree>
  </p:cSld>
  <p:clrMapOvr>
    <a:masterClrMapping/>
  </p:clrMapOvr>
  <p:transition spd="slow">
    <p:fad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Content Placeholder 1"/>
          <p:cNvSpPr>
            <a:spLocks noGrp="1"/>
          </p:cNvSpPr>
          <p:nvPr>
            <p:ph idx="4294967295"/>
          </p:nvPr>
        </p:nvSpPr>
        <p:spPr>
          <a:xfrm>
            <a:off x="250825" y="2565400"/>
            <a:ext cx="8569325" cy="3527425"/>
          </a:xfrm>
        </p:spPr>
        <p:txBody>
          <a:bodyPr/>
          <a:lstStyle/>
          <a:p>
            <a:pPr marL="457200" indent="-457200" algn="ctr">
              <a:buFont typeface="Symbol" pitchFamily="18" charset="2"/>
              <a:buNone/>
            </a:pPr>
            <a:r>
              <a:rPr lang="bg-BG" altLang="bg-BG" sz="3200" b="1" smtClean="0">
                <a:solidFill>
                  <a:schemeClr val="tx1"/>
                </a:solidFill>
              </a:rPr>
              <a:t>БЛАГОДАРИМ ЗА ВНИМАНИЕТО</a:t>
            </a:r>
            <a:endParaRPr lang="bg-BG" altLang="bg-BG" sz="3200" smtClean="0"/>
          </a:p>
        </p:txBody>
      </p:sp>
      <p:sp>
        <p:nvSpPr>
          <p:cNvPr id="4" name="Footer Placeholder 3"/>
          <p:cNvSpPr txBox="1">
            <a:spLocks noGrp="1"/>
          </p:cNvSpPr>
          <p:nvPr/>
        </p:nvSpPr>
        <p:spPr>
          <a:xfrm>
            <a:off x="193675" y="6249988"/>
            <a:ext cx="2938165" cy="365125"/>
          </a:xfrm>
          <a:prstGeom prst="rect">
            <a:avLst/>
          </a:prstGeom>
          <a:noFill/>
        </p:spPr>
        <p:txBody>
          <a:bodyPr anchor="ctr"/>
          <a:lstStyle/>
          <a:p>
            <a:pPr>
              <a:defRPr/>
            </a:pPr>
            <a:r>
              <a:rPr lang="ru-RU" sz="1000" b="1" dirty="0">
                <a:ln w="1905"/>
                <a:effectLst>
                  <a:innerShdw blurRad="69850" dist="43180" dir="5400000">
                    <a:srgbClr val="000000">
                      <a:alpha val="65000"/>
                    </a:srgbClr>
                  </a:innerShdw>
                </a:effectLst>
              </a:rPr>
              <a:t>Дирекция „Развитие на селските райони“ </a:t>
            </a:r>
            <a:endParaRPr lang="en-US" sz="1000" b="1" dirty="0">
              <a:ln w="1905"/>
              <a:effectLst>
                <a:innerShdw blurRad="69850" dist="43180" dir="5400000">
                  <a:srgbClr val="000000">
                    <a:alpha val="65000"/>
                  </a:srgbClr>
                </a:innerShdw>
              </a:effectLst>
            </a:endParaRPr>
          </a:p>
          <a:p>
            <a:pPr>
              <a:defRPr/>
            </a:pPr>
            <a:r>
              <a:rPr lang="ru-RU" sz="1000" b="1" dirty="0">
                <a:ln w="1905"/>
                <a:effectLst>
                  <a:innerShdw blurRad="69850" dist="43180" dir="5400000">
                    <a:srgbClr val="000000">
                      <a:alpha val="65000"/>
                    </a:srgbClr>
                  </a:innerShdw>
                </a:effectLst>
              </a:rPr>
              <a:t>Министерство на земеделието и храните</a:t>
            </a:r>
            <a:endParaRPr lang="bg-BG" sz="1000" b="1" dirty="0">
              <a:ln w="1905"/>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1181</TotalTime>
  <Words>8867</Words>
  <Application>Microsoft Office PowerPoint</Application>
  <PresentationFormat>On-screen Show (4:3)</PresentationFormat>
  <Paragraphs>1090</Paragraphs>
  <Slides>98</Slides>
  <Notes>14</Notes>
  <HiddenSlides>0</HiddenSlides>
  <MMClips>0</MMClips>
  <ScaleCrop>false</ScaleCrop>
  <HeadingPairs>
    <vt:vector size="6" baseType="variant">
      <vt:variant>
        <vt:lpstr>Fonts Used</vt:lpstr>
      </vt:variant>
      <vt:variant>
        <vt:i4>9</vt:i4>
      </vt:variant>
      <vt:variant>
        <vt:lpstr>Design Template</vt:lpstr>
      </vt:variant>
      <vt:variant>
        <vt:i4>7</vt:i4>
      </vt:variant>
      <vt:variant>
        <vt:lpstr>Slide Titles</vt:lpstr>
      </vt:variant>
      <vt:variant>
        <vt:i4>98</vt:i4>
      </vt:variant>
    </vt:vector>
  </HeadingPairs>
  <TitlesOfParts>
    <vt:vector size="114" baseType="lpstr">
      <vt:lpstr>Arial</vt:lpstr>
      <vt:lpstr>Candara</vt:lpstr>
      <vt:lpstr>Symbol</vt:lpstr>
      <vt:lpstr>Calibri</vt:lpstr>
      <vt:lpstr>Arial Black</vt:lpstr>
      <vt:lpstr>Times New Roman</vt:lpstr>
      <vt:lpstr>Courier New</vt:lpstr>
      <vt:lpstr>Wingdings</vt:lpstr>
      <vt:lpstr>HGP明朝E</vt:lpstr>
      <vt:lpstr>Waveform</vt:lpstr>
      <vt:lpstr>Waveform</vt:lpstr>
      <vt:lpstr>Waveform</vt:lpstr>
      <vt:lpstr>Waveform</vt:lpstr>
      <vt:lpstr>Waveform</vt:lpstr>
      <vt:lpstr>Waveform</vt:lpstr>
      <vt:lpstr>Waveform</vt:lpstr>
      <vt:lpstr>ПРОГРАМА ЗА РАЗВИТИЕ НА СЕЛСКИТЕ РАЙОНИ 2014-2020</vt:lpstr>
      <vt:lpstr>Мярка 4 „Инвестиции в материални активи“</vt:lpstr>
      <vt:lpstr>Мярка 4 „Инвестиции в материални активи“</vt:lpstr>
      <vt:lpstr>Мярка 4 „Инвестиции в материални активи“</vt:lpstr>
      <vt:lpstr>Мярка 6 „Развитие на стопанството и стопанската дейност“</vt:lpstr>
      <vt:lpstr>Мярка 6 „Развитие на стопанството и стопанската дейност“</vt:lpstr>
      <vt:lpstr>Мярка 6 „Развитие на стопанството и стопанската дейност“</vt:lpstr>
      <vt:lpstr>Мярка 14 „Плащания за хуманно отношение към животните“</vt:lpstr>
      <vt:lpstr>Мярка 14 „Плащания за хуманно отношение към животните“</vt:lpstr>
      <vt:lpstr>Мярка 14 „Плащания за хуманно отношение към животните“</vt:lpstr>
      <vt:lpstr>Мярка „Учредяване на групи и организации на производителите“</vt:lpstr>
      <vt:lpstr>Мярка „Учредяване на групи и организации на производителите“</vt:lpstr>
      <vt:lpstr>Мярка „Учредяване на групи и организации на производителите“</vt:lpstr>
      <vt:lpstr>Мярка 8 „Инвестиции в развитието на горските територии и подобряване на жизнеспособността на горите“ </vt:lpstr>
      <vt:lpstr>Мярка 8 „Инвестиции в развитието на горските територии и подобряване на жизнеспособността на горите“</vt:lpstr>
      <vt:lpstr>Мярка 8 „Инвестиции в развитието на горските територии и подобряване на жизнеспособността на горите“</vt:lpstr>
      <vt:lpstr>Мярка  10 „Агроекология и климат“</vt:lpstr>
      <vt:lpstr>Мярка  10 „Агроекология и климат“</vt:lpstr>
      <vt:lpstr>Мярка  10 „Агроекология и климат“</vt:lpstr>
      <vt:lpstr>Мярка  10 „Агроекология и климат“</vt:lpstr>
      <vt:lpstr>Мярка  10 „Агроекология и климат“</vt:lpstr>
      <vt:lpstr>Мярка  11 „Биологично земеделие“</vt:lpstr>
      <vt:lpstr>Мярка  11 „Биологично земеделие“</vt:lpstr>
      <vt:lpstr>Мярка  11 „Биологично земеделие“</vt:lpstr>
      <vt:lpstr>Мярка  11 „Биологично земеделие“</vt:lpstr>
      <vt:lpstr>   Мярка 12 „Плащания по Натура 2000 и  рамковата директива за водите“   </vt:lpstr>
      <vt:lpstr>Мярка 12 „Плащания по Натура 2000 и  рамковата директива за водите“</vt:lpstr>
      <vt:lpstr>Мярка 12 „Плащания по Натура 2000 и  рамковата директива за водите“</vt:lpstr>
      <vt:lpstr>Мярка 13 „Плащания за райони с природни или други специфични ограничения“</vt:lpstr>
      <vt:lpstr>Мярка 13 „Плащания за райони с природни или други специфични ограничения“</vt:lpstr>
      <vt:lpstr>Мярка 13 „Плащания за райони с природни или други специфични ограничения“</vt:lpstr>
      <vt:lpstr>   Мярка 15 „Екологични услуги и услуги във връзка с климата в горското стопанство и опазване на горите“  </vt:lpstr>
      <vt:lpstr>Мярка 15 „Екологични услуги и услуги във връзка с климата в горското стопанство и опазване на горите“  </vt:lpstr>
      <vt:lpstr>Мярка 15 „Екологични услуги и услуги във връзка с климата в горското стопанство и опазване на горите“  </vt:lpstr>
      <vt:lpstr>Мярка 7: „Основни услуги и обновяване на селата в селските райони“</vt:lpstr>
      <vt:lpstr>Мярка 7: „Основни услуги и обновяване на селата в селските райони“</vt:lpstr>
      <vt:lpstr>Мярка 7: „Основни услуги и обновяване на селата в селските райони“</vt:lpstr>
      <vt:lpstr>Мярка 7: „Основни услуги и обновяване на селата в селските райони“</vt:lpstr>
      <vt:lpstr>Мярка 1 ТРАНСФЕР НА ЗНАНИЯ И ДЕЙСТВИЯ ПО ОСВЕДОМЯВАНЕ  </vt:lpstr>
      <vt:lpstr>Мярка 1 ТРАНСФЕР НА ЗНАНИЯ И ДЕЙСТВИЯ ПО ОСВЕДОМЯВАНЕ ПОДМЯРКА 1.1. ПРОФЕСИОНАЛНО ОБУЧЕНИЕ И ПРИДОБИВАНЕ НА УМЕНИЯ   </vt:lpstr>
      <vt:lpstr>Мярка 1 ТРАНСФЕР НА ЗНАНИЯ И ДЕЙСТВИЯ ПО ОСВЕДОМЯВАНЕ ПОДМЯРКА 1.1. ПРОФЕСИОНАЛНО ОБУЧЕНИЕ И ПРИДОБИВАНЕ НА УМЕНИЯ   </vt:lpstr>
      <vt:lpstr>  Мярка 1 ТРАНСФЕР НА ЗНАНИЯ И ДЕЙСТВИЯ ПО ОСВЕДОМЯВАНЕ ПОДМЯРКА 1.1. ПРОФЕСИОНАЛНО ОБУЧЕНИЕ И ПРИДОБИВАНЕ НА УМЕНИЯ </vt:lpstr>
      <vt:lpstr>Мярка 1 ТРАНСФЕР НА ЗНАНИЯ И ДЕЙСТВИЯ ПО ОСВЕДОМЯВАНЕ ПОДМЯРКА 1.2. ДЕМОНСТРАЦИОННИ ДЕЙНОСТИ И ДЕЙСТВИЯ ПА ОСВЕДОМЯВАНЕ    </vt:lpstr>
      <vt:lpstr>Мярка 1 ТРАНСФЕР НА ЗНАНИЯ И ДЕЙСТВИЯ ПО ОСВЕДОМЯВАНЕ ПОДМЯРКА 1.2. ДЕМОНСТРАЦИОННИ ДЕЙНОСТИ И ДЕЙСТВИЯ ПА ОСВЕДОМЯВАНЕ  </vt:lpstr>
      <vt:lpstr>Мярка 1 ТРАНСФЕР НА ЗНАНИЯ И ДЕЙСТВИЯ ПО ОСВЕДОМЯВАНЕ ПОДМЯРКА 1.2. ДЕМОНСТРАЦИОННИ ДЕЙНОСТИ И ДЕЙСТВИЯ ПА ОСВЕДОМЯВАНЕ  </vt:lpstr>
      <vt:lpstr>Мярка 1 ТРАНСФЕР НА ЗНАНИЯ И ДЕЙСТВИЯ ПО ОСВЕДОМЯВАНЕ ПОДМЯРКА 1.3. КРАТКОСРОЧЕН ОБМЕН НА ОПИТ В УПРАВЛЕНИЕТО НА ЗЕМЕДЕЛСКИ  И ГОРСКИ СТОПАНСТВА И ПОСЕЩЕНИЯ НА ЗЕМЕДЕЛСКИ И ГОРСКИ СТОПАНСТВА  </vt:lpstr>
      <vt:lpstr>Мярка 1 ТРАНСФЕР НА ЗНАНИЯ И ДЕЙСТВИЯ ПО ОСВЕДОМЯВАНЕ ПОДМЯРКА 1.3. КРАТКОСРОЧЕН ОБМЕН НА ОПИТ В УПРАВЛЕНИЕТО НА ЗЕМЕДЕЛСКИ  И ГОРСКИ СТОПАНСТВА И ПОСЕЩЕНИЯ НА ЗЕМЕДЕЛСКИ И ГОРСКИ СТОПАНСТВА  </vt:lpstr>
      <vt:lpstr> Мярка 1 ТРАНСФЕР НА ЗНАНИЯ И ДЕЙСТВИЯ ПО ОСВЕДОМЯВАНЕ ПРИЛАГАНЕ НА СИСТЕМАТА НА ВАУЧЕРИ </vt:lpstr>
      <vt:lpstr>Мярка 2 КОНСУЛТАНТСКИ УСЛУГИ </vt:lpstr>
      <vt:lpstr>Мярка 2 КОНСУЛТАНТСКИ УСЛУГИ  ПОДМЯРКА 2.1. ПОМОЩ ЗА ОСИГУРЯВАНЕ НА КОНСУЛТАНТСКИ УСЛУГИ   </vt:lpstr>
      <vt:lpstr>Мярка 2 КОНСУЛТАНТСКИ УСЛУГИ  ПОДМЯРКА 2.1. ПОМОЩ ЗА ОСИГУРЯВАНЕ НА КОНСУЛТАНТСКИ УСЛУГИ</vt:lpstr>
      <vt:lpstr>Мярка 2 КОНСУЛТАНТСКИ УСЛУГИ  ПОДМЯРКА 2.1. ПОМОЩ ЗА ОСИГУРЯВАНЕ НА КОНСУЛТАНТСКИ УСЛУГИ   </vt:lpstr>
      <vt:lpstr>Мярка 2 КОНСУЛТАНТСКИ УСЛУГИ ПОДМЯРКА 2.1. ПОМОЩ ЗА ОСИГУРЯВАНЕ НА КОНСУЛТАНТСКИ УСЛУГИ    </vt:lpstr>
      <vt:lpstr>Мярка 2 КОНСУЛТАНТСКИ УСЛУГИ ПОДМЯРКА 2.1. ПОМОЩ ЗА ОСИГУРЯВАНЕ НА КОНСУЛТАНТСКИ УСЛУГИ    </vt:lpstr>
      <vt:lpstr>Мярка 2 КОНСУЛТАНТСКИ УСЛУГИ ПОДМЯРКА 2.3. ПОДКРЕПА ЗА ОБУЧЕНИЕ НА КОНСУЛТАНТИ     </vt:lpstr>
      <vt:lpstr>Мярка 2 КОНСУЛТАНТСКИ УСЛУГИ  ПОДМЯРКА 2.3. ПОДКРЕПА ЗА ОБУЧЕНИЕ НА КОНСУЛТАНТИ    </vt:lpstr>
      <vt:lpstr> Мярка 16 СЪТРУДНИЧЕСТВО  ПОДМЯРКА 16.1. ПОДКРЕПА ЗА СФОРМИРАНЕ И ФУНКЦИОНИРАНЕ НА ОПЕРАТИВНИ ГРУПИ В РАМКИТЕ НА ЕПИ ЗА СЕЛСКОСТОПАНСКА ПРОИЗВОДИТЕЛНОСТ И УСТОЙЧИВОСТ  </vt:lpstr>
      <vt:lpstr> Мярка 16 СЪТРУДНИЧЕСТВО  ПОДМЯРКА 16.1. ПОДКРЕПА ЗА СФОРМИРАНЕ И ФУНКЦИОНИРАНЕ НА ОПЕРАТИВНИ ГРУПИ В РАМКИТЕ НА ЕПИ ЗА СЕЛСКОСТОПАНСКА ПРОИЗВОДИТЕЛНОСТ И УСТОЙЧИВОСТ  </vt:lpstr>
      <vt:lpstr> Мярка 16 СЪТРУДНИЧЕСТВО  ПОДМЯРКА 16.4. ПОДКРЕПА ЗА ХОРИЗОНТАЛНО И ВЕРТИКАЛНО СЪТРУДНИЧЕСТВО МЕЖДУ УЧАСТНИЦИТЕ ВЪВ ВЕРИГАТА НА ДОСТАВКИ ЗА ИЗГРАЖДАНЕТО И РАЗВИТИЕТО НА КЪСИ ВЕРИГИ НА ДОСТАВКИ И МЕСТНИ ПАЗАРИ   </vt:lpstr>
      <vt:lpstr> Мярка 16 СЪТРУДНИЧЕСТВО  ПОДМЯРКА 16.4. ПОДКРЕПА ЗА ХОРИЗОНТАЛНО И ВЕРТИКАЛНО СЪТРУДНИЧЕСТВО МЕЖДУ УЧАСТНИЦИТЕ ВЪВ ВЕРИГАТА НА ДОСТАВКИ ЗА ИЗГРАЖДАНЕТО И РАЗВИТИЕТО НА КЪСИ ВЕРИГИ НА ДОСТАВКИ И МЕСТНИ ПАЗАРИ   </vt:lpstr>
      <vt:lpstr> Мярка 16 СЪТРУДНИЧЕСТВО  ПОДМЯРКА 16.4. ПОДКРЕПА ЗА ХОРИЗОНТАЛНО И ВЕРТИКАЛНО СЪТРУДНИЧЕСТВО МЕЖДУ УЧАСТНИЦИТЕ ВЪВ ВЕРИГАТА НА ДОСТАВКИ ЗА ИЗГРАЖДАНЕТО И РАЗВИТИЕТО НА КЪСИ ВЕРИГИ НА ДОСТАВКИ И МЕСТНИ ПАЗАРИ   </vt:lpstr>
      <vt:lpstr> Мярка 16 СЪТРУДНИЧЕСТВО  ПОДМЯРКА 16.4. ПОДКРЕПА ЗА ХОРИЗОНТАЛНО И ВЕРТИКАЛНО СЪТРУДНИЧЕСТВО МЕЖДУ УЧАСТНИЦИТЕ ВЪВ ВЕРИГАТА НА ДОСТАВКИ ЗА ИЗГРАЖДАНЕТО И РАЗВИТИЕТО НА КЪСИ ВЕРИГИ НА ДОСТАВКИ И МЕСТНИ ПАЗАРИ   </vt:lpstr>
      <vt:lpstr>Тематична подпрограма за развитие на малките стопанства</vt:lpstr>
      <vt:lpstr>Тематична подпрограма за развитие на малките стопанства</vt:lpstr>
      <vt:lpstr>Тематична подпрограма за развитие на малките стопанства</vt:lpstr>
      <vt:lpstr>Тематична подпрограма за развитие на малките стопанства</vt:lpstr>
      <vt:lpstr>Тематична подпрограма за развитие на малките стопанства</vt:lpstr>
      <vt:lpstr> Мярка 2. Консултантски услуги, услуги по управление и услуги по заместване в стопанство </vt:lpstr>
      <vt:lpstr>Мярка 2. Консултантски услуги, услуги по управление и услуги по заместване в стопанство</vt:lpstr>
      <vt:lpstr>Мярка 2. Консултантски услуги, услуги по управление и услуги по заместване в стопанство</vt:lpstr>
      <vt:lpstr>Мярка 4. Инвестиции във материални активи </vt:lpstr>
      <vt:lpstr>Мярка 4. Инвестиции във материални активи</vt:lpstr>
      <vt:lpstr>Мярка 4. Инвестиции във материални активи</vt:lpstr>
      <vt:lpstr>Мярка 6. Развитие на стопанства и предприятия </vt:lpstr>
      <vt:lpstr>Мярка 6. Развитие на стопанства и предприятия</vt:lpstr>
      <vt:lpstr>Очаквани основни резултати на база на предложения бюджет по тематичната подпрограма</vt:lpstr>
      <vt:lpstr>Водено от общностите местно развитие/ЛИДЕР  Мярка 19</vt:lpstr>
      <vt:lpstr>Водено от общностите местно развитие/ЛИДЕР  Мярка 19, Цели</vt:lpstr>
      <vt:lpstr>Водено от общностите местно развитие/ЛИДЕР  Мярка 19</vt:lpstr>
      <vt:lpstr>Водено от общностите местно развитие/ЛИДЕР  Мярка 19</vt:lpstr>
      <vt:lpstr>19.1 Под-мярка “Помощ за подготвителни дейности”</vt:lpstr>
      <vt:lpstr>19.1 Под-мярка “Помощ за подготвителни дейности”</vt:lpstr>
      <vt:lpstr>19.1 Под-мярка "Помощ за подготвителни дейности"</vt:lpstr>
      <vt:lpstr>19.1 Под-мярка “Помощ за подготвителни дейности”</vt:lpstr>
      <vt:lpstr>19.2 Под-мярка “Прилагане на операции в рамките на стратегии за водено от общностите  местно развитие”</vt:lpstr>
      <vt:lpstr>19.2 Под-мярка “Прилагане на операции в рамките на стратегии за водено от общностите  местно развитие” </vt:lpstr>
      <vt:lpstr>19.2 Под-мярка “Прилагане на операции в рамките на стратегии за водено от общностите  местно развитие” </vt:lpstr>
      <vt:lpstr>19.3 Под-мярка “Подготовка и изпълнение на дейности за сътрудничество на местни  групи за действие”</vt:lpstr>
      <vt:lpstr>19.3 Под-мярка “Подготовка и изпълнение на дейности за сътрудничество на местни  групи за действие“</vt:lpstr>
      <vt:lpstr>19.3 Под-мярка “Подготовка и изпълнение на дейности за сътрудничество на местни  групи за действие”</vt:lpstr>
      <vt:lpstr>19.4 Под-мярка “Текущи разходи и популяризиране на стратегия за водено от общностите местно развитие”</vt:lpstr>
      <vt:lpstr>19.4 Под-мярка “Текущи разходи и популяризиране на стратегия за водено от общностите местно развитие”</vt:lpstr>
      <vt:lpstr>Водено от общностите местно развитие/ЛИДЕР  Мярка 19</vt:lpstr>
      <vt:lpstr>Водено от общностите местно развитие/ЛИДЕР  Мярка 19</vt:lpstr>
      <vt:lpstr>Водено от общностите местно развитие/ЛИДЕР  Мярка 19</vt:lpstr>
      <vt:lpstr>Бюджет на програмата</vt:lpstr>
      <vt:lpstr>Slide 97</vt:lpstr>
      <vt:lpstr>Slide 98</vt:lpstr>
    </vt:vector>
  </TitlesOfParts>
  <Company>mzg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Maya</dc:creator>
  <cp:lastModifiedBy>avasparuhov</cp:lastModifiedBy>
  <cp:revision>344</cp:revision>
  <cp:lastPrinted>2013-04-03T13:48:17Z</cp:lastPrinted>
  <dcterms:created xsi:type="dcterms:W3CDTF">2011-10-24T09:35:10Z</dcterms:created>
  <dcterms:modified xsi:type="dcterms:W3CDTF">2014-02-13T11:13:52Z</dcterms:modified>
</cp:coreProperties>
</file>